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88.xml" ContentType="application/vnd.openxmlformats-officedocument.presentationml.slide+xml"/>
  <Override PartName="/ppt/slides/slide499.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03"/>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590" r:id="rId65"/>
    <p:sldId id="490" r:id="rId66"/>
    <p:sldId id="602" r:id="rId67"/>
    <p:sldId id="54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999" r:id="rId86"/>
    <p:sldId id="1000" r:id="rId87"/>
    <p:sldId id="1001" r:id="rId88"/>
    <p:sldId id="1002" r:id="rId89"/>
    <p:sldId id="1004" r:id="rId90"/>
    <p:sldId id="1005" r:id="rId91"/>
    <p:sldId id="1006" r:id="rId92"/>
    <p:sldId id="1008" r:id="rId93"/>
    <p:sldId id="595" r:id="rId94"/>
    <p:sldId id="539" r:id="rId95"/>
    <p:sldId id="580" r:id="rId96"/>
    <p:sldId id="620" r:id="rId97"/>
    <p:sldId id="621" r:id="rId98"/>
    <p:sldId id="796" r:id="rId99"/>
    <p:sldId id="931" r:id="rId100"/>
    <p:sldId id="985" r:id="rId101"/>
    <p:sldId id="849" r:id="rId102"/>
    <p:sldId id="800" r:id="rId103"/>
    <p:sldId id="615" r:id="rId104"/>
    <p:sldId id="506" r:id="rId105"/>
    <p:sldId id="803" r:id="rId106"/>
    <p:sldId id="804" r:id="rId107"/>
    <p:sldId id="791" r:id="rId108"/>
    <p:sldId id="793" r:id="rId109"/>
    <p:sldId id="794" r:id="rId110"/>
    <p:sldId id="795" r:id="rId111"/>
    <p:sldId id="616" r:id="rId112"/>
    <p:sldId id="505" r:id="rId113"/>
    <p:sldId id="1017" r:id="rId114"/>
    <p:sldId id="1009" r:id="rId115"/>
    <p:sldId id="1010" r:id="rId116"/>
    <p:sldId id="513" r:id="rId117"/>
    <p:sldId id="618" r:id="rId118"/>
    <p:sldId id="619" r:id="rId119"/>
    <p:sldId id="617" r:id="rId120"/>
    <p:sldId id="502" r:id="rId121"/>
    <p:sldId id="503" r:id="rId122"/>
    <p:sldId id="699" r:id="rId123"/>
    <p:sldId id="504" r:id="rId124"/>
    <p:sldId id="700" r:id="rId125"/>
    <p:sldId id="679" r:id="rId126"/>
    <p:sldId id="940" r:id="rId127"/>
    <p:sldId id="942" r:id="rId128"/>
    <p:sldId id="941" r:id="rId129"/>
    <p:sldId id="677" r:id="rId130"/>
    <p:sldId id="678" r:id="rId131"/>
    <p:sldId id="680" r:id="rId132"/>
    <p:sldId id="507" r:id="rId133"/>
    <p:sldId id="591" r:id="rId134"/>
    <p:sldId id="509" r:id="rId135"/>
    <p:sldId id="510" r:id="rId136"/>
    <p:sldId id="511" r:id="rId137"/>
    <p:sldId id="512" r:id="rId138"/>
    <p:sldId id="527" r:id="rId139"/>
    <p:sldId id="529" r:id="rId140"/>
    <p:sldId id="701" r:id="rId141"/>
    <p:sldId id="853" r:id="rId142"/>
    <p:sldId id="530" r:id="rId143"/>
    <p:sldId id="899" r:id="rId144"/>
    <p:sldId id="702" r:id="rId145"/>
    <p:sldId id="531" r:id="rId146"/>
    <p:sldId id="947" r:id="rId147"/>
    <p:sldId id="948" r:id="rId148"/>
    <p:sldId id="949" r:id="rId149"/>
    <p:sldId id="950" r:id="rId150"/>
    <p:sldId id="644" r:id="rId151"/>
    <p:sldId id="854" r:id="rId152"/>
    <p:sldId id="645" r:id="rId153"/>
    <p:sldId id="855" r:id="rId154"/>
    <p:sldId id="816" r:id="rId155"/>
    <p:sldId id="817" r:id="rId156"/>
    <p:sldId id="545" r:id="rId157"/>
    <p:sldId id="533" r:id="rId158"/>
    <p:sldId id="534" r:id="rId159"/>
    <p:sldId id="542" r:id="rId160"/>
    <p:sldId id="543" r:id="rId161"/>
    <p:sldId id="544" r:id="rId162"/>
    <p:sldId id="546" r:id="rId163"/>
    <p:sldId id="522" r:id="rId164"/>
    <p:sldId id="523" r:id="rId165"/>
    <p:sldId id="809" r:id="rId166"/>
    <p:sldId id="526" r:id="rId167"/>
    <p:sldId id="524" r:id="rId168"/>
    <p:sldId id="525" r:id="rId169"/>
    <p:sldId id="548" r:id="rId170"/>
    <p:sldId id="646" r:id="rId171"/>
    <p:sldId id="647" r:id="rId172"/>
    <p:sldId id="773" r:id="rId173"/>
    <p:sldId id="772" r:id="rId174"/>
    <p:sldId id="789" r:id="rId175"/>
    <p:sldId id="790" r:id="rId176"/>
    <p:sldId id="549" r:id="rId177"/>
    <p:sldId id="550" r:id="rId178"/>
    <p:sldId id="547" r:id="rId179"/>
    <p:sldId id="515" r:id="rId180"/>
    <p:sldId id="516" r:id="rId181"/>
    <p:sldId id="517" r:id="rId182"/>
    <p:sldId id="551" r:id="rId183"/>
    <p:sldId id="554" r:id="rId184"/>
    <p:sldId id="555" r:id="rId185"/>
    <p:sldId id="556" r:id="rId186"/>
    <p:sldId id="557" r:id="rId187"/>
    <p:sldId id="558" r:id="rId188"/>
    <p:sldId id="562" r:id="rId189"/>
    <p:sldId id="563" r:id="rId190"/>
    <p:sldId id="661" r:id="rId191"/>
    <p:sldId id="625" r:id="rId192"/>
    <p:sldId id="559" r:id="rId193"/>
    <p:sldId id="936" r:id="rId194"/>
    <p:sldId id="304" r:id="rId195"/>
    <p:sldId id="560" r:id="rId196"/>
    <p:sldId id="903" r:id="rId197"/>
    <p:sldId id="561" r:id="rId198"/>
    <p:sldId id="564" r:id="rId199"/>
    <p:sldId id="826" r:id="rId200"/>
    <p:sldId id="566" r:id="rId201"/>
    <p:sldId id="567" r:id="rId202"/>
    <p:sldId id="832" r:id="rId203"/>
    <p:sldId id="568" r:id="rId204"/>
    <p:sldId id="820" r:id="rId205"/>
    <p:sldId id="821" r:id="rId206"/>
    <p:sldId id="798" r:id="rId207"/>
    <p:sldId id="799" r:id="rId208"/>
    <p:sldId id="666" r:id="rId209"/>
    <p:sldId id="665" r:id="rId210"/>
    <p:sldId id="569" r:id="rId211"/>
    <p:sldId id="944" r:id="rId212"/>
    <p:sldId id="823" r:id="rId213"/>
    <p:sldId id="570" r:id="rId214"/>
    <p:sldId id="864" r:id="rId215"/>
    <p:sldId id="945" r:id="rId216"/>
    <p:sldId id="863" r:id="rId217"/>
    <p:sldId id="806" r:id="rId218"/>
    <p:sldId id="828" r:id="rId219"/>
    <p:sldId id="808" r:id="rId220"/>
    <p:sldId id="807" r:id="rId221"/>
    <p:sldId id="572" r:id="rId222"/>
    <p:sldId id="586" r:id="rId223"/>
    <p:sldId id="827" r:id="rId224"/>
    <p:sldId id="836" r:id="rId225"/>
    <p:sldId id="837" r:id="rId226"/>
    <p:sldId id="573" r:id="rId227"/>
    <p:sldId id="574" r:id="rId228"/>
    <p:sldId id="838" r:id="rId229"/>
    <p:sldId id="839" r:id="rId230"/>
    <p:sldId id="582" r:id="rId231"/>
    <p:sldId id="581" r:id="rId232"/>
    <p:sldId id="859" r:id="rId233"/>
    <p:sldId id="576" r:id="rId234"/>
    <p:sldId id="824" r:id="rId235"/>
    <p:sldId id="577" r:id="rId236"/>
    <p:sldId id="935" r:id="rId237"/>
    <p:sldId id="371" r:id="rId238"/>
    <p:sldId id="575" r:id="rId239"/>
    <p:sldId id="733" r:id="rId240"/>
    <p:sldId id="583" r:id="rId241"/>
    <p:sldId id="584" r:id="rId242"/>
    <p:sldId id="585" r:id="rId243"/>
    <p:sldId id="609" r:id="rId244"/>
    <p:sldId id="610" r:id="rId245"/>
    <p:sldId id="703" r:id="rId246"/>
    <p:sldId id="611" r:id="rId247"/>
    <p:sldId id="612" r:id="rId248"/>
    <p:sldId id="704" r:id="rId249"/>
    <p:sldId id="613" r:id="rId250"/>
    <p:sldId id="705" r:id="rId251"/>
    <p:sldId id="614" r:id="rId252"/>
    <p:sldId id="311" r:id="rId253"/>
    <p:sldId id="934" r:id="rId254"/>
    <p:sldId id="937" r:id="rId255"/>
    <p:sldId id="894" r:id="rId256"/>
    <p:sldId id="312" r:id="rId257"/>
    <p:sldId id="892" r:id="rId258"/>
    <p:sldId id="911" r:id="rId259"/>
    <p:sldId id="912" r:id="rId260"/>
    <p:sldId id="587" r:id="rId261"/>
    <p:sldId id="675" r:id="rId262"/>
    <p:sldId id="588" r:id="rId263"/>
    <p:sldId id="997" r:id="rId264"/>
    <p:sldId id="706" r:id="rId265"/>
    <p:sldId id="589" r:id="rId266"/>
    <p:sldId id="998" r:id="rId267"/>
    <p:sldId id="856" r:id="rId268"/>
    <p:sldId id="857" r:id="rId269"/>
    <p:sldId id="707" r:id="rId270"/>
    <p:sldId id="815" r:id="rId271"/>
    <p:sldId id="979" r:id="rId272"/>
    <p:sldId id="982" r:id="rId273"/>
    <p:sldId id="983" r:id="rId274"/>
    <p:sldId id="975" r:id="rId275"/>
    <p:sldId id="708" r:id="rId276"/>
    <p:sldId id="593" r:id="rId277"/>
    <p:sldId id="709" r:id="rId278"/>
    <p:sldId id="594" r:id="rId279"/>
    <p:sldId id="710" r:id="rId280"/>
    <p:sldId id="607" r:id="rId281"/>
    <p:sldId id="336" r:id="rId282"/>
    <p:sldId id="337" r:id="rId283"/>
    <p:sldId id="748" r:id="rId284"/>
    <p:sldId id="622" r:id="rId285"/>
    <p:sldId id="989" r:id="rId286"/>
    <p:sldId id="987" r:id="rId287"/>
    <p:sldId id="623" r:id="rId288"/>
    <p:sldId id="990" r:id="rId289"/>
    <p:sldId id="991" r:id="rId290"/>
    <p:sldId id="858" r:id="rId291"/>
    <p:sldId id="627" r:id="rId292"/>
    <p:sldId id="628" r:id="rId293"/>
    <p:sldId id="626" r:id="rId294"/>
    <p:sldId id="992" r:id="rId295"/>
    <p:sldId id="629" r:id="rId296"/>
    <p:sldId id="630" r:id="rId297"/>
    <p:sldId id="818" r:id="rId298"/>
    <p:sldId id="631" r:id="rId299"/>
    <p:sldId id="993" r:id="rId300"/>
    <p:sldId id="913" r:id="rId301"/>
    <p:sldId id="632" r:id="rId302"/>
    <p:sldId id="994" r:id="rId303"/>
    <p:sldId id="751" r:id="rId304"/>
    <p:sldId id="352" r:id="rId305"/>
    <p:sldId id="633" r:id="rId306"/>
    <p:sldId id="995" r:id="rId307"/>
    <p:sldId id="996" r:id="rId308"/>
    <p:sldId id="634" r:id="rId309"/>
    <p:sldId id="635" r:id="rId310"/>
    <p:sldId id="368" r:id="rId311"/>
    <p:sldId id="636" r:id="rId312"/>
    <p:sldId id="663" r:id="rId313"/>
    <p:sldId id="664" r:id="rId314"/>
    <p:sldId id="637" r:id="rId315"/>
    <p:sldId id="638" r:id="rId316"/>
    <p:sldId id="712" r:id="rId317"/>
    <p:sldId id="713" r:id="rId318"/>
    <p:sldId id="714" r:id="rId319"/>
    <p:sldId id="904" r:id="rId320"/>
    <p:sldId id="906" r:id="rId321"/>
    <p:sldId id="910" r:id="rId322"/>
    <p:sldId id="379" r:id="rId323"/>
    <p:sldId id="953" r:id="rId324"/>
    <p:sldId id="1018" r:id="rId325"/>
    <p:sldId id="1019" r:id="rId326"/>
    <p:sldId id="1020" r:id="rId327"/>
    <p:sldId id="643" r:id="rId328"/>
    <p:sldId id="642" r:id="rId329"/>
    <p:sldId id="847" r:id="rId330"/>
    <p:sldId id="848" r:id="rId331"/>
    <p:sldId id="640" r:id="rId332"/>
    <p:sldId id="641" r:id="rId333"/>
    <p:sldId id="648" r:id="rId334"/>
    <p:sldId id="649" r:id="rId335"/>
    <p:sldId id="650" r:id="rId336"/>
    <p:sldId id="651" r:id="rId337"/>
    <p:sldId id="652" r:id="rId338"/>
    <p:sldId id="653" r:id="rId339"/>
    <p:sldId id="386" r:id="rId340"/>
    <p:sldId id="654" r:id="rId341"/>
    <p:sldId id="655" r:id="rId342"/>
    <p:sldId id="656" r:id="rId343"/>
    <p:sldId id="397" r:id="rId344"/>
    <p:sldId id="657" r:id="rId345"/>
    <p:sldId id="658" r:id="rId346"/>
    <p:sldId id="659" r:id="rId347"/>
    <p:sldId id="399" r:id="rId348"/>
    <p:sldId id="660" r:id="rId349"/>
    <p:sldId id="829" r:id="rId350"/>
    <p:sldId id="830" r:id="rId351"/>
    <p:sldId id="669" r:id="rId352"/>
    <p:sldId id="670" r:id="rId353"/>
    <p:sldId id="831" r:id="rId354"/>
    <p:sldId id="683" r:id="rId355"/>
    <p:sldId id="684" r:id="rId356"/>
    <p:sldId id="682" r:id="rId357"/>
    <p:sldId id="860" r:id="rId358"/>
    <p:sldId id="671" r:id="rId359"/>
    <p:sldId id="672" r:id="rId360"/>
    <p:sldId id="673" r:id="rId361"/>
    <p:sldId id="674" r:id="rId362"/>
    <p:sldId id="801" r:id="rId363"/>
    <p:sldId id="1012" r:id="rId364"/>
    <p:sldId id="1013" r:id="rId365"/>
    <p:sldId id="1016" r:id="rId366"/>
    <p:sldId id="802" r:id="rId367"/>
    <p:sldId id="914" r:id="rId368"/>
    <p:sldId id="852" r:id="rId369"/>
    <p:sldId id="1015" r:id="rId370"/>
    <p:sldId id="895" r:id="rId371"/>
    <p:sldId id="896" r:id="rId372"/>
    <p:sldId id="978" r:id="rId373"/>
    <p:sldId id="741" r:id="rId374"/>
    <p:sldId id="742" r:id="rId375"/>
    <p:sldId id="743" r:id="rId376"/>
    <p:sldId id="744" r:id="rId377"/>
    <p:sldId id="746" r:id="rId378"/>
    <p:sldId id="745" r:id="rId379"/>
    <p:sldId id="747" r:id="rId380"/>
    <p:sldId id="835" r:id="rId381"/>
    <p:sldId id="686" r:id="rId382"/>
    <p:sldId id="685" r:id="rId383"/>
    <p:sldId id="957" r:id="rId384"/>
    <p:sldId id="719" r:id="rId385"/>
    <p:sldId id="720" r:id="rId386"/>
    <p:sldId id="715" r:id="rId387"/>
    <p:sldId id="716" r:id="rId388"/>
    <p:sldId id="717" r:id="rId389"/>
    <p:sldId id="872" r:id="rId390"/>
    <p:sldId id="721" r:id="rId391"/>
    <p:sldId id="722" r:id="rId392"/>
    <p:sldId id="718" r:id="rId393"/>
    <p:sldId id="723" r:id="rId394"/>
    <p:sldId id="724" r:id="rId395"/>
    <p:sldId id="749" r:id="rId396"/>
    <p:sldId id="915" r:id="rId397"/>
    <p:sldId id="750" r:id="rId398"/>
    <p:sldId id="810" r:id="rId399"/>
    <p:sldId id="811" r:id="rId400"/>
    <p:sldId id="812" r:id="rId401"/>
    <p:sldId id="725" r:id="rId402"/>
    <p:sldId id="726" r:id="rId403"/>
    <p:sldId id="1011" r:id="rId404"/>
    <p:sldId id="727" r:id="rId405"/>
    <p:sldId id="728" r:id="rId406"/>
    <p:sldId id="781" r:id="rId407"/>
    <p:sldId id="1007" r:id="rId408"/>
    <p:sldId id="730" r:id="rId409"/>
    <p:sldId id="775" r:id="rId410"/>
    <p:sldId id="734" r:id="rId411"/>
    <p:sldId id="735" r:id="rId412"/>
    <p:sldId id="738" r:id="rId413"/>
    <p:sldId id="774" r:id="rId414"/>
    <p:sldId id="737" r:id="rId415"/>
    <p:sldId id="740" r:id="rId416"/>
    <p:sldId id="968" r:id="rId417"/>
    <p:sldId id="969" r:id="rId418"/>
    <p:sldId id="986" r:id="rId419"/>
    <p:sldId id="427" r:id="rId420"/>
    <p:sldId id="688" r:id="rId421"/>
    <p:sldId id="689" r:id="rId422"/>
    <p:sldId id="731" r:id="rId423"/>
    <p:sldId id="732" r:id="rId424"/>
    <p:sldId id="758" r:id="rId425"/>
    <p:sldId id="759" r:id="rId426"/>
    <p:sldId id="916" r:id="rId427"/>
    <p:sldId id="917" r:id="rId428"/>
    <p:sldId id="840" r:id="rId429"/>
    <p:sldId id="841" r:id="rId430"/>
    <p:sldId id="939" r:id="rId431"/>
    <p:sldId id="766" r:id="rId432"/>
    <p:sldId id="767" r:id="rId433"/>
    <p:sldId id="776" r:id="rId434"/>
    <p:sldId id="752" r:id="rId435"/>
    <p:sldId id="753" r:id="rId436"/>
    <p:sldId id="764" r:id="rId437"/>
    <p:sldId id="765" r:id="rId438"/>
    <p:sldId id="874" r:id="rId439"/>
    <p:sldId id="946" r:id="rId440"/>
    <p:sldId id="777" r:id="rId441"/>
    <p:sldId id="762" r:id="rId442"/>
    <p:sldId id="763" r:id="rId443"/>
    <p:sldId id="769" r:id="rId444"/>
    <p:sldId id="770" r:id="rId445"/>
    <p:sldId id="873" r:id="rId446"/>
    <p:sldId id="875" r:id="rId447"/>
    <p:sldId id="943" r:id="rId448"/>
    <p:sldId id="755" r:id="rId449"/>
    <p:sldId id="754" r:id="rId450"/>
    <p:sldId id="760" r:id="rId451"/>
    <p:sldId id="952" r:id="rId452"/>
    <p:sldId id="768" r:id="rId453"/>
    <p:sldId id="761" r:id="rId454"/>
    <p:sldId id="861" r:id="rId455"/>
    <p:sldId id="862" r:id="rId456"/>
    <p:sldId id="756" r:id="rId457"/>
    <p:sldId id="771" r:id="rId458"/>
    <p:sldId id="876" r:id="rId459"/>
    <p:sldId id="877" r:id="rId460"/>
    <p:sldId id="778" r:id="rId461"/>
    <p:sldId id="779" r:id="rId462"/>
    <p:sldId id="834" r:id="rId463"/>
    <p:sldId id="780" r:id="rId464"/>
    <p:sldId id="833" r:id="rId465"/>
    <p:sldId id="783" r:id="rId466"/>
    <p:sldId id="880" r:id="rId467"/>
    <p:sldId id="881" r:id="rId468"/>
    <p:sldId id="879" r:id="rId469"/>
    <p:sldId id="866" r:id="rId470"/>
    <p:sldId id="878" r:id="rId471"/>
    <p:sldId id="867" r:id="rId472"/>
    <p:sldId id="868" r:id="rId473"/>
    <p:sldId id="870" r:id="rId474"/>
    <p:sldId id="871" r:id="rId475"/>
    <p:sldId id="869" r:id="rId476"/>
    <p:sldId id="918" r:id="rId477"/>
    <p:sldId id="919" r:id="rId478"/>
    <p:sldId id="920" r:id="rId479"/>
    <p:sldId id="921" r:id="rId480"/>
    <p:sldId id="922" r:id="rId481"/>
    <p:sldId id="923" r:id="rId482"/>
    <p:sldId id="924" r:id="rId483"/>
    <p:sldId id="925" r:id="rId484"/>
    <p:sldId id="926" r:id="rId485"/>
    <p:sldId id="927" r:id="rId486"/>
    <p:sldId id="1021" r:id="rId487"/>
    <p:sldId id="1022" r:id="rId488"/>
    <p:sldId id="1023" r:id="rId489"/>
    <p:sldId id="1024" r:id="rId490"/>
    <p:sldId id="1025" r:id="rId491"/>
    <p:sldId id="1027" r:id="rId492"/>
    <p:sldId id="1028" r:id="rId493"/>
    <p:sldId id="1029" r:id="rId494"/>
    <p:sldId id="1030" r:id="rId495"/>
    <p:sldId id="885" r:id="rId496"/>
    <p:sldId id="976" r:id="rId497"/>
    <p:sldId id="933" r:id="rId498"/>
    <p:sldId id="954" r:id="rId499"/>
    <p:sldId id="788" r:id="rId500"/>
    <p:sldId id="988" r:id="rId501"/>
    <p:sldId id="1026" r:id="rId50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6C86"/>
    <a:srgbClr val="C74C49"/>
    <a:srgbClr val="2658E6"/>
    <a:srgbClr val="E12F2B"/>
    <a:srgbClr val="FE1212"/>
    <a:srgbClr val="C41A1A"/>
    <a:srgbClr val="D9DD21"/>
    <a:srgbClr val="E01E1E"/>
    <a:srgbClr val="7EEEE3"/>
    <a:srgbClr val="E1FBF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p:scale>
          <a:sx n="75" d="100"/>
          <a:sy n="75" d="100"/>
        </p:scale>
        <p:origin x="-1830" y="-34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notesMaster" Target="notesMasters/notesMaster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commentAuthors" Target="commentAuthor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theme" Target="theme/theme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12-08-2019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149</a:t>
            </a:fld>
            <a:endParaRPr lang="en-IN"/>
          </a:p>
        </p:txBody>
      </p:sp>
    </p:spTree>
    <p:extLst>
      <p:ext uri="{BB962C8B-B14F-4D97-AF65-F5344CB8AC3E}">
        <p14:creationId xmlns=""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359</a:t>
            </a:fld>
            <a:endParaRPr lang="en-IN"/>
          </a:p>
        </p:txBody>
      </p:sp>
    </p:spTree>
    <p:extLst>
      <p:ext uri="{BB962C8B-B14F-4D97-AF65-F5344CB8AC3E}">
        <p14:creationId xmlns=""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384</a:t>
            </a:fld>
            <a:endParaRPr lang="en-IN"/>
          </a:p>
        </p:txBody>
      </p:sp>
    </p:spTree>
    <p:extLst>
      <p:ext uri="{BB962C8B-B14F-4D97-AF65-F5344CB8AC3E}">
        <p14:creationId xmlns=""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8/12/2019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8/12/2019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8/12/2019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8/12/2019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8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2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2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29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1.xml"/><Relationship Id="rId3" Type="http://schemas.openxmlformats.org/officeDocument/2006/relationships/slide" Target="slide50.xml"/><Relationship Id="rId7" Type="http://schemas.openxmlformats.org/officeDocument/2006/relationships/slide" Target="slide103.xml"/><Relationship Id="rId12" Type="http://schemas.openxmlformats.org/officeDocument/2006/relationships/slide" Target="slide124.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96.xml"/><Relationship Id="rId11" Type="http://schemas.openxmlformats.org/officeDocument/2006/relationships/slide" Target="slide122.xml"/><Relationship Id="rId5" Type="http://schemas.openxmlformats.org/officeDocument/2006/relationships/slide" Target="slide93.xml"/><Relationship Id="rId10" Type="http://schemas.openxmlformats.org/officeDocument/2006/relationships/slide" Target="slide119.xml"/><Relationship Id="rId4" Type="http://schemas.openxmlformats.org/officeDocument/2006/relationships/slide" Target="slide64.xml"/><Relationship Id="rId9" Type="http://schemas.openxmlformats.org/officeDocument/2006/relationships/slide" Target="slide1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2.xml"/><Relationship Id="rId13" Type="http://schemas.openxmlformats.org/officeDocument/2006/relationships/slide" Target="slide194.xml"/><Relationship Id="rId3" Type="http://schemas.openxmlformats.org/officeDocument/2006/relationships/slide" Target="slide132.xml"/><Relationship Id="rId7" Type="http://schemas.openxmlformats.org/officeDocument/2006/relationships/slide" Target="slide156.xml"/><Relationship Id="rId12" Type="http://schemas.openxmlformats.org/officeDocument/2006/relationships/slide" Target="slide191.xml"/><Relationship Id="rId2" Type="http://schemas.openxmlformats.org/officeDocument/2006/relationships/slide" Target="slide129.xml"/><Relationship Id="rId1" Type="http://schemas.openxmlformats.org/officeDocument/2006/relationships/slideLayout" Target="../slideLayouts/slideLayout7.xml"/><Relationship Id="rId6" Type="http://schemas.openxmlformats.org/officeDocument/2006/relationships/slide" Target="slide150.xml"/><Relationship Id="rId11" Type="http://schemas.openxmlformats.org/officeDocument/2006/relationships/slide" Target="slide188.xml"/><Relationship Id="rId5" Type="http://schemas.openxmlformats.org/officeDocument/2006/relationships/slide" Target="slide144.xml"/><Relationship Id="rId10" Type="http://schemas.openxmlformats.org/officeDocument/2006/relationships/slide" Target="slide182.xml"/><Relationship Id="rId4" Type="http://schemas.openxmlformats.org/officeDocument/2006/relationships/slide" Target="slide140.xml"/><Relationship Id="rId9" Type="http://schemas.openxmlformats.org/officeDocument/2006/relationships/slide" Target="slide178.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37.xml"/><Relationship Id="rId13" Type="http://schemas.openxmlformats.org/officeDocument/2006/relationships/slide" Target="slide250.xml"/><Relationship Id="rId3" Type="http://schemas.openxmlformats.org/officeDocument/2006/relationships/slide" Target="slide208.xml"/><Relationship Id="rId7" Type="http://schemas.openxmlformats.org/officeDocument/2006/relationships/slide" Target="slide233.xml"/><Relationship Id="rId12" Type="http://schemas.openxmlformats.org/officeDocument/2006/relationships/slide" Target="slide248.xml"/><Relationship Id="rId2" Type="http://schemas.openxmlformats.org/officeDocument/2006/relationships/slide" Target="slide197.xml"/><Relationship Id="rId1" Type="http://schemas.openxmlformats.org/officeDocument/2006/relationships/slideLayout" Target="../slideLayouts/slideLayout7.xml"/><Relationship Id="rId6" Type="http://schemas.openxmlformats.org/officeDocument/2006/relationships/slide" Target="slide230.xml"/><Relationship Id="rId11" Type="http://schemas.openxmlformats.org/officeDocument/2006/relationships/slide" Target="slide245.xml"/><Relationship Id="rId5" Type="http://schemas.openxmlformats.org/officeDocument/2006/relationships/slide" Target="slide226.xml"/><Relationship Id="rId10" Type="http://schemas.openxmlformats.org/officeDocument/2006/relationships/slide" Target="slide243.xml"/><Relationship Id="rId4" Type="http://schemas.openxmlformats.org/officeDocument/2006/relationships/slide" Target="slide210.xml"/><Relationship Id="rId9" Type="http://schemas.openxmlformats.org/officeDocument/2006/relationships/slide" Target="slide24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14.xml"/><Relationship Id="rId13" Type="http://schemas.openxmlformats.org/officeDocument/2006/relationships/slide" Target="slide333.xml"/><Relationship Id="rId3" Type="http://schemas.openxmlformats.org/officeDocument/2006/relationships/slide" Target="slide281.xml"/><Relationship Id="rId7" Type="http://schemas.openxmlformats.org/officeDocument/2006/relationships/slide" Target="slide312.xml"/><Relationship Id="rId12" Type="http://schemas.openxmlformats.org/officeDocument/2006/relationships/slide" Target="slide331.xml"/><Relationship Id="rId2" Type="http://schemas.openxmlformats.org/officeDocument/2006/relationships/slide" Target="slide252.xml"/><Relationship Id="rId1" Type="http://schemas.openxmlformats.org/officeDocument/2006/relationships/slideLayout" Target="../slideLayouts/slideLayout7.xml"/><Relationship Id="rId6" Type="http://schemas.openxmlformats.org/officeDocument/2006/relationships/slide" Target="slide310.xml"/><Relationship Id="rId11" Type="http://schemas.openxmlformats.org/officeDocument/2006/relationships/slide" Target="slide327.xml"/><Relationship Id="rId5" Type="http://schemas.openxmlformats.org/officeDocument/2006/relationships/slide" Target="slide304.xml"/><Relationship Id="rId10" Type="http://schemas.openxmlformats.org/officeDocument/2006/relationships/slide" Target="slide322.xml"/><Relationship Id="rId4" Type="http://schemas.openxmlformats.org/officeDocument/2006/relationships/slide" Target="slide291.xml"/><Relationship Id="rId9" Type="http://schemas.openxmlformats.org/officeDocument/2006/relationships/slide" Target="slide316.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46.xml"/><Relationship Id="rId3" Type="http://schemas.openxmlformats.org/officeDocument/2006/relationships/slide" Target="slide336.xml"/><Relationship Id="rId7" Type="http://schemas.openxmlformats.org/officeDocument/2006/relationships/slide" Target="slide344.xml"/><Relationship Id="rId12" Type="http://schemas.openxmlformats.org/officeDocument/2006/relationships/slide" Target="slide384.xml"/><Relationship Id="rId2" Type="http://schemas.openxmlformats.org/officeDocument/2006/relationships/slide" Target="slide334.xml"/><Relationship Id="rId1" Type="http://schemas.openxmlformats.org/officeDocument/2006/relationships/slideLayout" Target="../slideLayouts/slideLayout7.xml"/><Relationship Id="rId6" Type="http://schemas.openxmlformats.org/officeDocument/2006/relationships/slide" Target="slide342.xml"/><Relationship Id="rId11" Type="http://schemas.openxmlformats.org/officeDocument/2006/relationships/slide" Target="slide361.xml"/><Relationship Id="rId5" Type="http://schemas.openxmlformats.org/officeDocument/2006/relationships/slide" Target="slide340.xml"/><Relationship Id="rId10" Type="http://schemas.openxmlformats.org/officeDocument/2006/relationships/slide" Target="slide359.xml"/><Relationship Id="rId4" Type="http://schemas.openxmlformats.org/officeDocument/2006/relationships/slide" Target="slide338.xml"/><Relationship Id="rId9" Type="http://schemas.openxmlformats.org/officeDocument/2006/relationships/slide" Target="slide352.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p:spPr>
        <p:txBody>
          <a:bodyPr>
            <a:spAutoFit/>
          </a:bodyPr>
          <a:lstStyle/>
          <a:p>
            <a:r>
              <a:rPr lang="en-US" dirty="0">
                <a:solidFill>
                  <a:srgbClr val="FF0000"/>
                </a:solidFill>
              </a:rPr>
              <a:t>https://hackr.io/blog/dbms-normalization#First_Normal_Form_1NF</a:t>
            </a:r>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5768247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 xmlns:p14="http://schemas.microsoft.com/office/powerpoint/2010/main" val="16561233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270338005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ea typeface="Times New Roman" panose="02020603050405020304" pitchFamily="18" charset="0"/>
              </a:rPr>
              <a:t>SET DEFAULT_STORAGE_ENGINE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27992435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9974275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3499630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 xmlns:p14="http://schemas.microsoft.com/office/powerpoint/2010/main" val="386802882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 xmlns:p14="http://schemas.microsoft.com/office/powerpoint/2010/main" val="152473364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5990276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 xmlns:p14="http://schemas.microsoft.com/office/powerpoint/2010/main" val="250504884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 xmlns:p14="http://schemas.microsoft.com/office/powerpoint/2010/main" val="19751067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 xmlns:p14="http://schemas.microsoft.com/office/powerpoint/2010/main" val="18526871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 xmlns:p14="http://schemas.microsoft.com/office/powerpoint/2010/main" val="169650233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smtClean="0">
                <a:solidFill>
                  <a:srgbClr val="006C86"/>
                </a:solidFill>
              </a:rPr>
              <a:t>.</a:t>
            </a:r>
            <a:endParaRPr lang="en-US" dirty="0">
              <a:solidFill>
                <a:srgbClr val="006C86"/>
              </a:solidFill>
            </a:endParaRPr>
          </a:p>
        </p:txBody>
      </p:sp>
      <p:sp>
        <p:nvSpPr>
          <p:cNvPr id="4" name="Rectangle 3"/>
          <p:cNvSpPr/>
          <p:nvPr/>
        </p:nvSpPr>
        <p:spPr>
          <a:xfrm>
            <a:off x="1714480" y="3500438"/>
            <a:ext cx="6429420" cy="646331"/>
          </a:xfrm>
          <a:prstGeom prst="rect">
            <a:avLst/>
          </a:prstGeom>
        </p:spPr>
        <p:txBody>
          <a:bodyPr wrap="square">
            <a:spAutoFit/>
          </a:bodyPr>
          <a:lstStyle/>
          <a:p>
            <a:r>
              <a:rPr lang="en-US" dirty="0" smtClean="0">
                <a:solidFill>
                  <a:srgbClr val="006C86"/>
                </a:solidFill>
              </a:rPr>
              <a:t>The mysqlshow client can be used to quickly see which databases exist, their tables, or a table's columns or indexes</a:t>
            </a:r>
            <a:endParaRPr lang="en-US" dirty="0">
              <a:solidFill>
                <a:srgbClr val="006C86"/>
              </a:solidFill>
            </a:endParaRPr>
          </a:p>
        </p:txBody>
      </p:sp>
      <p:sp>
        <p:nvSpPr>
          <p:cNvPr id="5" name="Rectangle 4"/>
          <p:cNvSpPr/>
          <p:nvPr/>
        </p:nvSpPr>
        <p:spPr>
          <a:xfrm>
            <a:off x="1214414" y="1000108"/>
            <a:ext cx="6429420" cy="400110"/>
          </a:xfrm>
          <a:prstGeom prst="rect">
            <a:avLst/>
          </a:prstGeom>
        </p:spPr>
        <p:txBody>
          <a:bodyPr wrap="square">
            <a:spAutoFit/>
          </a:bodyPr>
          <a:lstStyle/>
          <a:p>
            <a:r>
              <a:rPr lang="en-US" sz="2000" dirty="0" smtClean="0">
                <a:solidFill>
                  <a:srgbClr val="0070C0"/>
                </a:solidFill>
              </a:rPr>
              <a:t>mysqlshow [</a:t>
            </a:r>
            <a:r>
              <a:rPr lang="en-US" sz="2000" i="1" dirty="0" smtClean="0">
                <a:solidFill>
                  <a:srgbClr val="0070C0"/>
                </a:solidFill>
              </a:rPr>
              <a:t>options</a:t>
            </a:r>
            <a:r>
              <a:rPr lang="en-US" sz="2000" dirty="0" smtClean="0">
                <a:solidFill>
                  <a:srgbClr val="0070C0"/>
                </a:solidFill>
              </a:rPr>
              <a:t>] [</a:t>
            </a:r>
            <a:r>
              <a:rPr lang="en-US" sz="2000" i="1" dirty="0" smtClean="0">
                <a:solidFill>
                  <a:srgbClr val="0070C0"/>
                </a:solidFill>
              </a:rPr>
              <a:t>db_name</a:t>
            </a:r>
            <a:r>
              <a:rPr lang="en-US" sz="2000" dirty="0" smtClean="0">
                <a:solidFill>
                  <a:srgbClr val="0070C0"/>
                </a:solidFill>
              </a:rPr>
              <a:t> [</a:t>
            </a:r>
            <a:r>
              <a:rPr lang="en-US" sz="2000" i="1" dirty="0" smtClean="0">
                <a:solidFill>
                  <a:srgbClr val="0070C0"/>
                </a:solidFill>
              </a:rPr>
              <a:t>tbl_name</a:t>
            </a:r>
            <a:r>
              <a:rPr lang="en-US" sz="2000" dirty="0" smtClean="0">
                <a:solidFill>
                  <a:srgbClr val="0070C0"/>
                </a:solidFill>
              </a:rPr>
              <a:t> [</a:t>
            </a:r>
            <a:r>
              <a:rPr lang="en-US" sz="2000" i="1" dirty="0" smtClean="0">
                <a:solidFill>
                  <a:srgbClr val="0070C0"/>
                </a:solidFill>
              </a:rPr>
              <a:t>col_name</a:t>
            </a:r>
            <a:r>
              <a:rPr lang="en-US" sz="2000" dirty="0" smtClean="0">
                <a:solidFill>
                  <a:srgbClr val="0070C0"/>
                </a:solidFill>
              </a:rPr>
              <a:t>]]]</a:t>
            </a:r>
            <a:endParaRPr lang="en-US" sz="2000" dirty="0">
              <a:solidFill>
                <a:srgbClr val="0070C0"/>
              </a:solidFill>
            </a:endParaRPr>
          </a:p>
        </p:txBody>
      </p:sp>
    </p:spTree>
    <p:extLst>
      <p:ext uri="{BB962C8B-B14F-4D97-AF65-F5344CB8AC3E}">
        <p14:creationId xmlns="" xmlns:p14="http://schemas.microsoft.com/office/powerpoint/2010/main" val="310000975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 xmlns:p14="http://schemas.microsoft.com/office/powerpoint/2010/main" val="190382406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 xmlns:p14="http://schemas.microsoft.com/office/powerpoint/2010/main" val="298077907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2351836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 xmlns:p14="http://schemas.microsoft.com/office/powerpoint/2010/main" val="251411929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842030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 xmlns:p14="http://schemas.microsoft.com/office/powerpoint/2010/main"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 xmlns:p14="http://schemas.microsoft.com/office/powerpoint/2010/main" val="237888119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err="1">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41328063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24836120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196350664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32619783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426132835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72543098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36315383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01535575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3805969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5734548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 xmlns:p14="http://schemas.microsoft.com/office/powerpoint/2010/main" val="154514397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7119112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 xmlns:p14="http://schemas.microsoft.com/office/powerpoint/2010/main" val="162792400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54608902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416209800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 xmlns:p14="http://schemas.microsoft.com/office/powerpoint/2010/main" val="178652179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 xmlns:p14="http://schemas.microsoft.com/office/powerpoint/2010/main" val="108860303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0903718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 xmlns:p14="http://schemas.microsoft.com/office/powerpoint/2010/main" val="16234247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 xmlns:p14="http://schemas.microsoft.com/office/powerpoint/2010/main"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 xmlns:p14="http://schemas.microsoft.com/office/powerpoint/2010/main" val="20729158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 xmlns:p14="http://schemas.microsoft.com/office/powerpoint/2010/main" val="372266785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 xmlns:p14="http://schemas.microsoft.com/office/powerpoint/2010/main" val="411821967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 xmlns:p14="http://schemas.microsoft.com/office/powerpoint/2010/main" val="268117798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 xmlns:p14="http://schemas.microsoft.com/office/powerpoint/2010/main" val="86179180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310381709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 xmlns:p14="http://schemas.microsoft.com/office/powerpoint/2010/main" val="175419733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 xmlns:p14="http://schemas.microsoft.com/office/powerpoint/2010/main" val="178024989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 xmlns:p14="http://schemas.microsoft.com/office/powerpoint/2010/main" val="164184691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 xmlns:p14="http://schemas.microsoft.com/office/powerpoint/2010/main" val="20861508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 xmlns:p14="http://schemas.microsoft.com/office/powerpoint/2010/main"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 xmlns:p14="http://schemas.microsoft.com/office/powerpoint/2010/main" val="206949030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 xmlns:p14="http://schemas.microsoft.com/office/powerpoint/2010/main" val="258396453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373171254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 xmlns:p14="http://schemas.microsoft.com/office/powerpoint/2010/main" val="126543977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51890472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409363209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8955142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173390183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327157225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4157648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 xmlns:p14="http://schemas.microsoft.com/office/powerpoint/2010/main"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4099436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09295650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84384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402525543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351585692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 xmlns:p14="http://schemas.microsoft.com/office/powerpoint/2010/main" val="321381581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85373715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9343541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95319191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7658532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496250" y="3697072"/>
            <a:ext cx="6151501" cy="2322728"/>
          </a:xfrm>
          <a:prstGeom prst="rect">
            <a:avLst/>
          </a:prstGeom>
        </p:spPr>
      </p:pic>
    </p:spTree>
    <p:extLst>
      <p:ext uri="{BB962C8B-B14F-4D97-AF65-F5344CB8AC3E}">
        <p14:creationId xmlns="" xmlns:p14="http://schemas.microsoft.com/office/powerpoint/2010/main"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 xmlns:p14="http://schemas.microsoft.com/office/powerpoint/2010/main" val="19862592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 xmlns:p14="http://schemas.microsoft.com/office/powerpoint/2010/main" val="314957646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258019711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68650201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7382609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 xmlns:p14="http://schemas.microsoft.com/office/powerpoint/2010/main" val="33820381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 xmlns:p14="http://schemas.microsoft.com/office/powerpoint/2010/main" val="227059630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3814582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173454131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2795670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 xmlns:p14="http://schemas.microsoft.com/office/powerpoint/2010/main"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4301565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0115353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368939650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403529888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98106278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5559229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 xmlns:p14="http://schemas.microsoft.com/office/powerpoint/2010/main" val="235818260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 xmlns:p14="http://schemas.microsoft.com/office/powerpoint/2010/main" val="154986425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85416391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 xmlns:p14="http://schemas.microsoft.com/office/powerpoint/2010/main" val="5980739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 xmlns:p14="http://schemas.microsoft.com/office/powerpoint/2010/main" val="415893437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62987459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 xmlns:p14="http://schemas.microsoft.com/office/powerpoint/2010/main" val="96730524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53000"/>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 xmlns:p14="http://schemas.microsoft.com/office/powerpoint/2010/main" val="190194541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 xmlns:p14="http://schemas.microsoft.com/office/powerpoint/2010/main" val="1710746735"/>
      </p:ext>
    </p:extLst>
  </p:cSld>
  <p:clrMapOvr>
    <a:masterClrMapping/>
  </p:clrMapOvr>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7974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41514" y="495300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a:t>
            </a:r>
            <a:r>
              <a:rPr lang="en-IN" sz="1600" dirty="0" smtClean="0">
                <a:latin typeface="Arial" panose="020B0604020202020204" pitchFamily="34" charset="0"/>
                <a:cs typeface="Arial" panose="020B0604020202020204" pitchFamily="34" charset="0"/>
              </a:rPr>
              <a:t>Update LIMIT, and </a:t>
            </a:r>
            <a:r>
              <a:rPr lang="en-IN" sz="1600" dirty="0">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 xmlns:p14="http://schemas.microsoft.com/office/powerpoint/2010/main" val="2427937762"/>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8561882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 xmlns:p14="http://schemas.microsoft.com/office/powerpoint/2010/main" val="2290982805"/>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61842585"/>
              </p:ext>
            </p:extLst>
          </p:nvPr>
        </p:nvGraphicFramePr>
        <p:xfrm>
          <a:off x="152400" y="259588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52400" y="5638800"/>
            <a:ext cx="5362575" cy="342900"/>
          </a:xfrm>
          <a:prstGeom prst="rect">
            <a:avLst/>
          </a:prstGeom>
        </p:spPr>
      </p:pic>
      <p:pic>
        <p:nvPicPr>
          <p:cNvPr id="7" name="Picture 6"/>
          <p:cNvPicPr>
            <a:picLocks noChangeAspect="1"/>
          </p:cNvPicPr>
          <p:nvPr/>
        </p:nvPicPr>
        <p:blipFill>
          <a:blip r:embed="rId3"/>
          <a:stretch>
            <a:fillRect/>
          </a:stretch>
        </p:blipFill>
        <p:spPr>
          <a:xfrm>
            <a:off x="228600" y="6096000"/>
            <a:ext cx="4629150" cy="285750"/>
          </a:xfrm>
          <a:prstGeom prst="rect">
            <a:avLst/>
          </a:prstGeom>
        </p:spPr>
      </p:pic>
    </p:spTree>
    <p:extLst>
      <p:ext uri="{BB962C8B-B14F-4D97-AF65-F5344CB8AC3E}">
        <p14:creationId xmlns="" xmlns:p14="http://schemas.microsoft.com/office/powerpoint/2010/main" val="13994743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83385212"/>
              </p:ext>
            </p:extLst>
          </p:nvPr>
        </p:nvGraphicFramePr>
        <p:xfrm>
          <a:off x="152400" y="2555240"/>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NOT 1;</a:t>
                      </a: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52400" y="4217075"/>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 xmlns:p14="http://schemas.microsoft.com/office/powerpoint/2010/main" val="40919684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 xmlns:p14="http://schemas.microsoft.com/office/powerpoint/2010/main"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192373735"/>
              </p:ext>
            </p:extLst>
          </p:nvPr>
        </p:nvGraphicFramePr>
        <p:xfrm>
          <a:off x="152400" y="2819400"/>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 xmlns:p14="http://schemas.microsoft.com/office/powerpoint/2010/main" val="88770538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028519673"/>
              </p:ext>
            </p:extLst>
          </p:nvPr>
        </p:nvGraphicFramePr>
        <p:xfrm>
          <a:off x="152400" y="2819400"/>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139534799"/>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2493496343"/>
              </p:ext>
            </p:extLst>
          </p:nvPr>
        </p:nvGraphicFramePr>
        <p:xfrm>
          <a:off x="152400" y="2819400"/>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189364523"/>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751917077"/>
              </p:ext>
            </p:extLst>
          </p:nvPr>
        </p:nvGraphicFramePr>
        <p:xfrm>
          <a:off x="152400" y="2819400"/>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953000"/>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368006902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 xmlns:p14="http://schemas.microsoft.com/office/powerpoint/2010/main" val="3558986064"/>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78621105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 xmlns:p14="http://schemas.microsoft.com/office/powerpoint/2010/main" val="382902519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 xmlns:p14="http://schemas.microsoft.com/office/powerpoint/2010/main" val="188257062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80339252"/>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10701947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 xmlns:p14="http://schemas.microsoft.com/office/powerpoint/2010/main"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 xmlns:p14="http://schemas.microsoft.com/office/powerpoint/2010/main" val="234475752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6200" y="3249265"/>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163665"/>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304800" y="1676400"/>
            <a:ext cx="8610600" cy="646331"/>
          </a:xfrm>
          <a:prstGeom prst="rect">
            <a:avLst/>
          </a:prstGeom>
        </p:spPr>
        <p:txBody>
          <a:bodyPr wrap="square">
            <a:spAutoFit/>
          </a:bodyPr>
          <a:lstStyle/>
          <a:p>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smtClean="0">
                <a:solidFill>
                  <a:srgbClr val="FFC000"/>
                </a:solidFill>
                <a:latin typeface="Verdana" panose="020B0604030504040204" pitchFamily="34" charset="0"/>
                <a:ea typeface="Verdana" panose="020B0604030504040204" pitchFamily="34" charset="0"/>
              </a:rPr>
              <a:t>G</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t>
            </a:r>
            <a:r>
              <a:rPr lang="en-IN" sz="3000" i="1" baseline="-25000" dirty="0" smtClean="0">
                <a:solidFill>
                  <a:srgbClr val="FFC000"/>
                </a:solidFill>
                <a:latin typeface="Verdana" panose="020B0604030504040204" pitchFamily="34" charset="0"/>
                <a:ea typeface="Verdana" panose="020B0604030504040204" pitchFamily="34" charset="0"/>
              </a:rPr>
              <a:t>…..</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t>
            </a:r>
            <a:r>
              <a:rPr lang="en-IN" sz="5400" i="1" baseline="30000" dirty="0" smtClean="0">
                <a:solidFill>
                  <a:srgbClr val="FFC000"/>
                </a:solidFill>
                <a:latin typeface="Verdana" panose="020B0604030504040204" pitchFamily="34" charset="0"/>
                <a:ea typeface="Verdana" panose="020B0604030504040204" pitchFamily="34" charset="0"/>
              </a:rPr>
              <a:t> </a:t>
            </a:r>
            <a:r>
              <a:rPr lang="en-IN" sz="4800" baseline="30000" dirty="0" smtClean="0">
                <a:solidFill>
                  <a:srgbClr val="FFC000"/>
                </a:solidFill>
                <a:latin typeface="Verdana" panose="020B0604030504040204" pitchFamily="34" charset="0"/>
                <a:ea typeface="Verdana" panose="020B0604030504040204" pitchFamily="34" charset="0"/>
              </a:rPr>
              <a:t>(r)</a:t>
            </a:r>
            <a:endParaRPr lang="en-IN" sz="4800" baseline="300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379384509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99712585"/>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25683416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 xmlns:p14="http://schemas.microsoft.com/office/powerpoint/2010/main" val="137288529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043362"/>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Tree>
    <p:extLst>
      <p:ext uri="{BB962C8B-B14F-4D97-AF65-F5344CB8AC3E}">
        <p14:creationId xmlns="" xmlns:p14="http://schemas.microsoft.com/office/powerpoint/2010/main" val="215404171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477328"/>
          </a:xfrm>
          <a:prstGeom prst="rect">
            <a:avLst/>
          </a:prstGeom>
          <a:solidFill>
            <a:schemeClr val="bg1"/>
          </a:solidFill>
        </p:spPr>
        <p:txBody>
          <a:bodyPr wrap="square">
            <a:spAutoFit/>
          </a:bodyPr>
          <a:lstStyle/>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SELECT-LIST</a:t>
            </a:r>
            <a:r>
              <a:rPr lang="en-US" sz="21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ORDER BY</a:t>
            </a:r>
            <a:r>
              <a:rPr lang="en-US" sz="21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and in the </a:t>
            </a:r>
            <a:r>
              <a:rPr lang="en-US" sz="2100" b="1" dirty="0" smtClean="0">
                <a:solidFill>
                  <a:srgbClr val="527E67"/>
                </a:solidFill>
                <a:latin typeface="Arial" pitchFamily="34" charset="0"/>
                <a:ea typeface="+mj-ea"/>
                <a:cs typeface="Arial" pitchFamily="34" charset="0"/>
              </a:rPr>
              <a:t>HAVING</a:t>
            </a:r>
            <a:r>
              <a:rPr lang="en-US" sz="21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775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000" dirty="0" smtClean="0">
                <a:solidFill>
                  <a:srgbClr val="242729"/>
                </a:solidFill>
                <a:latin typeface="Segoe UI Light" panose="020B0502040204020203" pitchFamily="34" charset="0"/>
                <a:cs typeface="Segoe UI Light" panose="020B0502040204020203" pitchFamily="34" charset="0"/>
              </a:rPr>
              <a:t>WHERE or HAVING </a:t>
            </a:r>
            <a:r>
              <a:rPr lang="en-IN" sz="20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2957874"/>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 xmlns:p14="http://schemas.microsoft.com/office/powerpoint/2010/main" val="4112397665"/>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a:t>
            </a:r>
            <a:r>
              <a:rPr lang="en-IN" sz="1600" i="1" dirty="0" err="1" smtClean="0">
                <a:solidFill>
                  <a:srgbClr val="FFFF00"/>
                </a:solidFill>
                <a:latin typeface="Arial" panose="020B0604020202020204" pitchFamily="34" charset="0"/>
                <a:cs typeface="Arial" panose="020B0604020202020204" pitchFamily="34" charset="0"/>
              </a:rPr>
              <a:t>Eg</a:t>
            </a:r>
            <a:r>
              <a:rPr lang="en-IN" sz="1600" i="1" dirty="0" smtClean="0">
                <a:solidFill>
                  <a:srgbClr val="FFFF00"/>
                </a:solidFill>
                <a:latin typeface="Arial" panose="020B0604020202020204" pitchFamily="34" charset="0"/>
                <a:cs typeface="Arial" panose="020B0604020202020204" pitchFamily="34" charset="0"/>
              </a:rPr>
              <a:t>.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99665275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 xmlns:p14="http://schemas.microsoft.com/office/powerpoint/2010/main" val="4077305590"/>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 xmlns:p14="http://schemas.microsoft.com/office/powerpoint/2010/main" val="36055367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938158378"/>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 xmlns:p14="http://schemas.microsoft.com/office/powerpoint/2010/main" val="7834792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sp>
        <p:nvSpPr>
          <p:cNvPr id="3" name="Rectangle 2"/>
          <p:cNvSpPr/>
          <p:nvPr/>
        </p:nvSpPr>
        <p:spPr>
          <a:xfrm>
            <a:off x="228600" y="5156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a:t>
            </a:r>
            <a:r>
              <a:rPr lang="en-IN" sz="2000" dirty="0" smtClean="0">
                <a:solidFill>
                  <a:srgbClr val="242729"/>
                </a:solidFill>
                <a:latin typeface="Segoe UI Light" panose="020B0502040204020203" pitchFamily="34" charset="0"/>
                <a:cs typeface="Segoe UI Light" panose="020B0502040204020203" pitchFamily="34" charset="0"/>
              </a:rPr>
              <a:t>may </a:t>
            </a:r>
            <a:r>
              <a:rPr lang="en-IN" sz="2000" b="1" i="1" dirty="0" smtClean="0">
                <a:solidFill>
                  <a:srgbClr val="C00000"/>
                </a:solidFill>
                <a:latin typeface="Segoe UI Light" panose="020B0502040204020203" pitchFamily="34" charset="0"/>
                <a:cs typeface="Segoe UI Light" panose="020B0502040204020203" pitchFamily="34" charset="0"/>
              </a:rPr>
              <a:t>not</a:t>
            </a:r>
            <a:r>
              <a:rPr lang="en-IN" sz="2000" dirty="0" smtClean="0">
                <a:solidFill>
                  <a:srgbClr val="242729"/>
                </a:solidFill>
                <a:latin typeface="Segoe UI Light" panose="020B0502040204020203" pitchFamily="34" charset="0"/>
                <a:cs typeface="Segoe UI Light" panose="020B0502040204020203" pitchFamily="34" charset="0"/>
              </a:rPr>
              <a:t> </a:t>
            </a:r>
            <a:r>
              <a:rPr lang="en-IN" sz="2000" dirty="0">
                <a:solidFill>
                  <a:srgbClr val="242729"/>
                </a:solidFill>
                <a:latin typeface="Segoe UI Light" panose="020B0502040204020203" pitchFamily="34" charset="0"/>
                <a:cs typeface="Segoe UI Light" panose="020B0502040204020203" pitchFamily="34" charset="0"/>
              </a:rPr>
              <a:t>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 xmlns:p14="http://schemas.microsoft.com/office/powerpoint/2010/main" val="4084998653"/>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 xmlns:p14="http://schemas.microsoft.com/office/powerpoint/2010/main" val="217410244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971186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3903269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3428992" y="1371600"/>
            <a:ext cx="5715008"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 xmlns:p14="http://schemas.microsoft.com/office/powerpoint/2010/main" val="3592480767"/>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HAVING where_condition]</a:t>
            </a: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 xmlns:p14="http://schemas.microsoft.com/office/powerpoint/2010/main" val="1407343680"/>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83272"/>
            <a:ext cx="7858180"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 xmlns:p14="http://schemas.microsoft.com/office/powerpoint/2010/main" val="1633759441"/>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WHERE clause, 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 xmlns:p14="http://schemas.microsoft.com/office/powerpoint/2010/main" val="42656608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 xmlns:p14="http://schemas.microsoft.com/office/powerpoint/2010/main"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 xmlns:p14="http://schemas.microsoft.com/office/powerpoint/2010/main" val="1146295067"/>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 xmlns:p14="http://schemas.microsoft.com/office/powerpoint/2010/main" val="3118649723"/>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 xmlns:p14="http://schemas.microsoft.com/office/powerpoint/2010/main" val="160337425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91859850"/>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62842086"/>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err="1">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 xmlns:p14="http://schemas.microsoft.com/office/powerpoint/2010/main" val="2120274538"/>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err="1">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 xmlns:p14="http://schemas.microsoft.com/office/powerpoint/2010/main" val="1123074349"/>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err="1">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2634129302"/>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38735188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013676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 xmlns:p14="http://schemas.microsoft.com/office/powerpoint/2010/main" val="1957164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4591944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040282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 xmlns:p14="http://schemas.microsoft.com/office/powerpoint/2010/main" val="4429467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867614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 xmlns:p14="http://schemas.microsoft.com/office/powerpoint/2010/main" val="8252740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 xmlns:p14="http://schemas.microsoft.com/office/powerpoint/2010/main" val="3813885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p>
          <a:p>
            <a:pPr>
              <a:lnSpc>
                <a:spcPct val="150000"/>
              </a:lnSpc>
            </a:pPr>
            <a:r>
              <a:rPr lang="en-US" sz="2400" dirty="0" smtClean="0">
                <a:solidFill>
                  <a:srgbClr val="298AE5"/>
                </a:solidFill>
                <a:latin typeface="Gill Sans MT (Body)"/>
                <a:cs typeface="Arial" panose="020B0604020202020204" pitchFamily="34" charset="0"/>
              </a:rPr>
              <a:t>SHOW VARIABLES LIKE "secure_file_priv";</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 xmlns:p14="http://schemas.microsoft.com/office/powerpoint/2010/main" val="236073090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 xmlns:p14="http://schemas.microsoft.com/office/powerpoint/2010/main" val="170143060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 xmlns:p14="http://schemas.microsoft.com/office/powerpoint/2010/main" val="11230559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 xmlns:p14="http://schemas.microsoft.com/office/powerpoint/2010/main" val="32902620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783013475"/>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533475096"/>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48897667"/>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212266341"/>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616541887"/>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 xmlns:p14="http://schemas.microsoft.com/office/powerpoint/2010/main" val="34751070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mysql,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9860468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5638140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555894142"/>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 xmlns:p14="http://schemas.microsoft.com/office/powerpoint/2010/main" val="212860541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33816543"/>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276567948"/>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 xmlns:p14="http://schemas.microsoft.com/office/powerpoint/2010/main" val="3512762323"/>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 xmlns:p14="http://schemas.microsoft.com/office/powerpoint/2010/main" val="381768698"/>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 xmlns:p14="http://schemas.microsoft.com/office/powerpoint/2010/main" val="4049327036"/>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 xmlns:p14="http://schemas.microsoft.com/office/powerpoint/2010/main" val="6336146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765160135"/>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79669869"/>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93184418"/>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81656636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489079377"/>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49963047"/>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813788860"/>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 xmlns:p14="http://schemas.microsoft.com/office/powerpoint/2010/main" val="2524787196"/>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14467614"/>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76387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6347508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 xmlns:p14="http://schemas.microsoft.com/office/powerpoint/2010/main" val="1076667074"/>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 xmlns:p14="http://schemas.microsoft.com/office/powerpoint/2010/main" val="2765306214"/>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 xmlns:p14="http://schemas.microsoft.com/office/powerpoint/2010/main" val="1308689304"/>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 xmlns:p14="http://schemas.microsoft.com/office/powerpoint/2010/main" val="3515033859"/>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 xmlns:p14="http://schemas.microsoft.com/office/powerpoint/2010/main" val="3247180374"/>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 xmlns:p14="http://schemas.microsoft.com/office/powerpoint/2010/main" val="1669231532"/>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 xmlns:p14="http://schemas.microsoft.com/office/powerpoint/2010/main" val="29993916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22076063"/>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 xmlns:p14="http://schemas.microsoft.com/office/powerpoint/2010/main" val="227315212"/>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422146112"/>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Tree>
    <p:extLst>
      <p:ext uri="{BB962C8B-B14F-4D97-AF65-F5344CB8AC3E}">
        <p14:creationId xmlns="" xmlns:p14="http://schemas.microsoft.com/office/powerpoint/2010/main" val="4159649965"/>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3048000"/>
            <a:ext cx="8970104" cy="2133600"/>
          </a:xfrm>
          <a:prstGeom prst="rect">
            <a:avLst/>
          </a:prstGeom>
        </p:spPr>
      </p:pic>
      <p:pic>
        <p:nvPicPr>
          <p:cNvPr id="28" name="Picture 27"/>
          <p:cNvPicPr>
            <a:picLocks noChangeAspect="1"/>
          </p:cNvPicPr>
          <p:nvPr/>
        </p:nvPicPr>
        <p:blipFill>
          <a:blip r:embed="rId4"/>
          <a:stretch>
            <a:fillRect/>
          </a:stretch>
        </p:blipFill>
        <p:spPr>
          <a:xfrm>
            <a:off x="76200" y="5162550"/>
            <a:ext cx="9000000" cy="1697034"/>
          </a:xfrm>
          <a:prstGeom prst="rect">
            <a:avLst/>
          </a:prstGeom>
        </p:spPr>
      </p:pic>
    </p:spTree>
    <p:extLst>
      <p:ext uri="{BB962C8B-B14F-4D97-AF65-F5344CB8AC3E}">
        <p14:creationId xmlns="" xmlns:p14="http://schemas.microsoft.com/office/powerpoint/2010/main" val="3906557571"/>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C74C49"/>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C74C49"/>
                </a:solidFill>
                <a:latin typeface="Arial" pitchFamily="34" charset="0"/>
                <a:cs typeface="Arial" pitchFamily="34" charset="0"/>
              </a:rPr>
              <a:t>can be used with </a:t>
            </a:r>
            <a:r>
              <a:rPr lang="en-US" b="1" dirty="0" smtClean="0">
                <a:solidFill>
                  <a:srgbClr val="C74C49"/>
                </a:solidFill>
                <a:latin typeface="Arial" pitchFamily="34" charset="0"/>
                <a:cs typeface="Arial" pitchFamily="34" charset="0"/>
              </a:rPr>
              <a:t>a LEFT OUTER join, </a:t>
            </a:r>
            <a:r>
              <a:rPr lang="en-US" dirty="0" smtClean="0">
                <a:solidFill>
                  <a:srgbClr val="C74C49"/>
                </a:solidFill>
                <a:latin typeface="Arial" pitchFamily="34" charset="0"/>
                <a:cs typeface="Arial" pitchFamily="34" charset="0"/>
              </a:rPr>
              <a:t>or</a:t>
            </a:r>
            <a:r>
              <a:rPr lang="en-US" b="1" dirty="0" smtClean="0">
                <a:solidFill>
                  <a:srgbClr val="C74C49"/>
                </a:solidFill>
                <a:latin typeface="Arial" pitchFamily="34" charset="0"/>
                <a:cs typeface="Arial" pitchFamily="34" charset="0"/>
              </a:rPr>
              <a:t> a RIGHT OUTER join</a:t>
            </a:r>
            <a:r>
              <a:rPr lang="en-US" dirty="0" smtClean="0">
                <a:solidFill>
                  <a:srgbClr val="C74C49"/>
                </a:solidFill>
                <a:latin typeface="Arial" pitchFamily="34" charset="0"/>
                <a:cs typeface="Arial" pitchFamily="34" charset="0"/>
              </a:rPr>
              <a:t>.</a:t>
            </a:r>
            <a:endParaRPr lang="en-US" dirty="0">
              <a:solidFill>
                <a:srgbClr val="C74C49"/>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3138291457"/>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 xmlns:p14="http://schemas.microsoft.com/office/powerpoint/2010/main" val="637852599"/>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 xmlns:p14="http://schemas.microsoft.com/office/powerpoint/2010/main" val="1387879498"/>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1515166831"/>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 xmlns:p14="http://schemas.microsoft.com/office/powerpoint/2010/main" val="34160298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 xmlns:p14="http://schemas.microsoft.com/office/powerpoint/2010/main" val="978147692"/>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685010817"/>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 xmlns:p14="http://schemas.microsoft.com/office/powerpoint/2010/main" val="986535929"/>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 xmlns:p14="http://schemas.microsoft.com/office/powerpoint/2010/main" val="413848831"/>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 xmlns:p14="http://schemas.microsoft.com/office/powerpoint/2010/main" val="4034568701"/>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 xmlns:p14="http://schemas.microsoft.com/office/powerpoint/2010/main" val="1993342127"/>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 xmlns:p14="http://schemas.microsoft.com/office/powerpoint/2010/main" val="3299127102"/>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 xmlns:p14="http://schemas.microsoft.com/office/powerpoint/2010/main" val="3389791968"/>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 xmlns:p14="http://schemas.microsoft.com/office/powerpoint/2010/main" val="38817074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 xmlns:p14="http://schemas.microsoft.com/office/powerpoint/2010/main"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 xmlns:p14="http://schemas.microsoft.com/office/powerpoint/2010/main" val="189218807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41486658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120947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 xmlns:p14="http://schemas.microsoft.com/office/powerpoint/2010/main" val="51201827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486560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890538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2077702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 xmlns:p14="http://schemas.microsoft.com/office/powerpoint/2010/main" val="55656205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 xmlns:p14="http://schemas.microsoft.com/office/powerpoint/2010/main" val="39219545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923330"/>
          </a:xfrm>
          <a:prstGeom prst="rect">
            <a:avLst/>
          </a:prstGeom>
        </p:spPr>
        <p:txBody>
          <a:bodyPr wrap="square">
            <a:spAutoFit/>
          </a:bodyPr>
          <a:lstStyle/>
          <a:p>
            <a:r>
              <a:rPr lang="en-IN" dirty="0">
                <a:solidFill>
                  <a:srgbClr val="222426"/>
                </a:solidFill>
                <a:latin typeface="Arial" panose="020B0604020202020204" pitchFamily="34" charset="0"/>
                <a:cs typeface="Arial" panose="020B0604020202020204" pitchFamily="34" charset="0"/>
              </a:rPr>
              <a:t>Suppose a manufacturing company stores the employee details in a table named </a:t>
            </a:r>
            <a:r>
              <a:rPr lang="en-IN" dirty="0" smtClean="0">
                <a:solidFill>
                  <a:srgbClr val="222426"/>
                </a:solidFill>
                <a:latin typeface="Arial" panose="020B0604020202020204" pitchFamily="34" charset="0"/>
                <a:cs typeface="Arial" panose="020B0604020202020204" pitchFamily="34" charset="0"/>
              </a:rPr>
              <a:t>EMP that </a:t>
            </a:r>
            <a:r>
              <a:rPr lang="en-IN" dirty="0">
                <a:solidFill>
                  <a:srgbClr val="222426"/>
                </a:solidFill>
                <a:latin typeface="Arial" panose="020B0604020202020204" pitchFamily="34" charset="0"/>
                <a:cs typeface="Arial" panose="020B0604020202020204" pitchFamily="34" charset="0"/>
              </a:rPr>
              <a:t>has </a:t>
            </a:r>
            <a:r>
              <a:rPr lang="en-IN" dirty="0" smtClean="0">
                <a:solidFill>
                  <a:srgbClr val="222426"/>
                </a:solidFill>
                <a:latin typeface="Arial" panose="020B0604020202020204" pitchFamily="34" charset="0"/>
                <a:cs typeface="Arial" panose="020B0604020202020204" pitchFamily="34" charset="0"/>
              </a:rPr>
              <a:t>following attributes</a:t>
            </a:r>
            <a:r>
              <a:rPr lang="en-IN" dirty="0">
                <a:solidFill>
                  <a:srgbClr val="222426"/>
                </a:solidFill>
                <a:latin typeface="Arial" panose="020B0604020202020204" pitchFamily="34" charset="0"/>
                <a:cs typeface="Arial" panose="020B0604020202020204" pitchFamily="34" charset="0"/>
              </a:rPr>
              <a:t>: </a:t>
            </a:r>
            <a:r>
              <a:rPr lang="en-IN" dirty="0" smtClean="0">
                <a:solidFill>
                  <a:srgbClr val="222426"/>
                </a:solidFill>
                <a:latin typeface="Arial" panose="020B0604020202020204" pitchFamily="34" charset="0"/>
                <a:cs typeface="Arial" panose="020B0604020202020204" pitchFamily="34" charset="0"/>
              </a:rPr>
              <a:t>ID, FIRSTNAME, ADDRESS, and </a:t>
            </a:r>
            <a:r>
              <a:rPr lang="en-IN" dirty="0">
                <a:latin typeface="Arial" panose="020B0604020202020204" pitchFamily="34" charset="0"/>
                <a:cs typeface="Arial" panose="020B0604020202020204" pitchFamily="34" charset="0"/>
              </a:rPr>
              <a:t>DEPTNO </a:t>
            </a:r>
            <a:r>
              <a:rPr lang="en-IN" dirty="0" smtClean="0">
                <a:solidFill>
                  <a:srgbClr val="222426"/>
                </a:solidFill>
                <a:latin typeface="Arial" panose="020B0604020202020204" pitchFamily="34" charset="0"/>
                <a:cs typeface="Arial" panose="020B0604020202020204" pitchFamily="34" charset="0"/>
              </a:rPr>
              <a:t>for storing  department details </a:t>
            </a:r>
            <a:r>
              <a:rPr lang="en-IN" dirty="0">
                <a:solidFill>
                  <a:srgbClr val="222426"/>
                </a:solidFill>
                <a:latin typeface="Arial" panose="020B0604020202020204" pitchFamily="34" charset="0"/>
                <a:cs typeface="Arial" panose="020B0604020202020204" pitchFamily="34" charset="0"/>
              </a:rPr>
              <a:t>in which the employee works.</a:t>
            </a:r>
            <a:endParaRPr lang="en-IN" dirty="0">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627278650"/>
              </p:ext>
            </p:extLst>
          </p:nvPr>
        </p:nvGraphicFramePr>
        <p:xfrm>
          <a:off x="186264" y="2043175"/>
          <a:ext cx="8805336" cy="3612896"/>
        </p:xfrm>
        <a:graphic>
          <a:graphicData uri="http://schemas.openxmlformats.org/drawingml/2006/table">
            <a:tbl>
              <a:tblPr firstRow="1" bandRow="1">
                <a:tableStyleId>{5940675A-B579-460E-94D1-54222C63F5DA}</a:tableStyleId>
              </a:tblPr>
              <a:tblGrid>
                <a:gridCol w="2201334"/>
                <a:gridCol w="2201334"/>
                <a:gridCol w="2201334"/>
                <a:gridCol w="2201334"/>
              </a:tblGrid>
              <a:tr h="516128">
                <a:tc>
                  <a:txBody>
                    <a:bodyPr/>
                    <a:lstStyle/>
                    <a:p>
                      <a:pPr algn="ctr"/>
                      <a:r>
                        <a:rPr lang="en-IN" dirty="0" smtClean="0"/>
                        <a:t>ID</a:t>
                      </a:r>
                      <a:endParaRPr lang="en-IN" dirty="0"/>
                    </a:p>
                  </a:txBody>
                  <a:tcPr anchor="ctr"/>
                </a:tc>
                <a:tc>
                  <a:txBody>
                    <a:bodyPr/>
                    <a:lstStyle/>
                    <a:p>
                      <a:pPr algn="ctr"/>
                      <a:r>
                        <a:rPr lang="en-IN" dirty="0" smtClean="0"/>
                        <a:t>FIRSTNAME</a:t>
                      </a:r>
                      <a:endParaRPr lang="en-IN" dirty="0"/>
                    </a:p>
                  </a:txBody>
                  <a:tcPr anchor="ctr"/>
                </a:tc>
                <a:tc>
                  <a:txBody>
                    <a:bodyPr/>
                    <a:lstStyle/>
                    <a:p>
                      <a:pPr algn="ctr"/>
                      <a:r>
                        <a:rPr lang="en-IN" dirty="0" smtClean="0"/>
                        <a:t>ADDRESS</a:t>
                      </a:r>
                      <a:endParaRPr lang="en-IN" dirty="0"/>
                    </a:p>
                  </a:txBody>
                  <a:tcPr anchor="ctr"/>
                </a:tc>
                <a:tc>
                  <a:txBody>
                    <a:bodyPr/>
                    <a:lstStyle/>
                    <a:p>
                      <a:pPr algn="ctr"/>
                      <a:r>
                        <a:rPr lang="en-IN" sz="1800" dirty="0" smtClean="0">
                          <a:latin typeface="Arial" panose="020B0604020202020204" pitchFamily="34" charset="0"/>
                          <a:cs typeface="Arial" panose="020B0604020202020204" pitchFamily="34" charset="0"/>
                        </a:rPr>
                        <a:t>DEPTNO</a:t>
                      </a:r>
                      <a:r>
                        <a:rPr lang="en-IN" sz="1800" baseline="0" dirty="0" smtClean="0">
                          <a:latin typeface="Arial" panose="020B0604020202020204" pitchFamily="34" charset="0"/>
                          <a:cs typeface="Arial" panose="020B0604020202020204" pitchFamily="34" charset="0"/>
                        </a:rPr>
                        <a:t> (NN)</a:t>
                      </a:r>
                      <a:endParaRPr lang="en-IN" dirty="0"/>
                    </a:p>
                  </a:txBody>
                  <a:tcPr anchor="ct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t>2</a:t>
                      </a:r>
                      <a:endParaRPr lang="en-IN" dirty="0"/>
                    </a:p>
                  </a:txBody>
                  <a:tcPr anchor="ctr"/>
                </a:tc>
                <a:tc>
                  <a:txBody>
                    <a:bodyPr/>
                    <a:lstStyle/>
                    <a:p>
                      <a:r>
                        <a:rPr lang="en-IN" dirty="0" smtClean="0"/>
                        <a:t>NILESH</a:t>
                      </a:r>
                      <a:endParaRPr lang="en-IN" dirty="0"/>
                    </a:p>
                  </a:txBody>
                  <a:tcPr anchor="ctr"/>
                </a:tc>
                <a:tc>
                  <a:txBody>
                    <a:bodyPr/>
                    <a:lstStyle/>
                    <a:p>
                      <a:r>
                        <a:rPr lang="en-IN" dirty="0" smtClean="0"/>
                        <a:t>BARODA</a:t>
                      </a:r>
                      <a:endParaRPr lang="en-IN" dirty="0"/>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30</a:t>
                      </a:r>
                      <a:endParaRPr lang="en-IN" dirty="0"/>
                    </a:p>
                  </a:txBody>
                  <a:tcPr/>
                </a:tc>
              </a:tr>
              <a:tr h="516128">
                <a:tc>
                  <a:txBody>
                    <a:bodyPr/>
                    <a:lstStyle/>
                    <a:p>
                      <a:pPr algn="ctr"/>
                      <a:r>
                        <a:rPr lang="en-IN" dirty="0" smtClean="0"/>
                        <a:t>4</a:t>
                      </a:r>
                      <a:endParaRPr lang="en-IN" dirty="0"/>
                    </a:p>
                  </a:txBody>
                  <a:tcPr anchor="ctr"/>
                </a:tc>
                <a:tc>
                  <a:txBody>
                    <a:bodyPr/>
                    <a:lstStyle/>
                    <a:p>
                      <a:r>
                        <a:rPr lang="en-IN" dirty="0" smtClean="0"/>
                        <a:t>RAJESH</a:t>
                      </a:r>
                      <a:endParaRPr lang="en-IN" dirty="0"/>
                    </a:p>
                  </a:txBody>
                  <a:tcPr anchor="ctr"/>
                </a:tc>
                <a:tc>
                  <a:txBody>
                    <a:bodyPr/>
                    <a:lstStyle/>
                    <a:p>
                      <a:r>
                        <a:rPr lang="en-IN" dirty="0" smtClean="0"/>
                        <a:t>MUMBAI</a:t>
                      </a:r>
                      <a:endParaRPr lang="en-IN" dirty="0"/>
                    </a:p>
                  </a:txBody>
                  <a:tcPr/>
                </a:tc>
                <a:tc>
                  <a:txBody>
                    <a:bodyPr/>
                    <a:lstStyle/>
                    <a:p>
                      <a:pPr algn="ctr"/>
                      <a:r>
                        <a:rPr lang="en-IN" dirty="0" smtClean="0"/>
                        <a:t>10</a:t>
                      </a:r>
                      <a:endParaRPr lang="en-IN" dirty="0"/>
                    </a:p>
                  </a:txBody>
                  <a:tcPr/>
                </a:tc>
              </a:tr>
            </a:tbl>
          </a:graphicData>
        </a:graphic>
      </p:graphicFrame>
    </p:spTree>
    <p:extLst>
      <p:ext uri="{BB962C8B-B14F-4D97-AF65-F5344CB8AC3E}">
        <p14:creationId xmlns="" xmlns:p14="http://schemas.microsoft.com/office/powerpoint/2010/main" val="6265319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Suppose a new employee joins the company, who is under training and currently not assigned to any department then we would not be able to insert the data into the table if </a:t>
            </a:r>
            <a:r>
              <a:rPr lang="en-IN" sz="2000" dirty="0" smtClean="0">
                <a:latin typeface="Arial" panose="020B0604020202020204" pitchFamily="34" charset="0"/>
                <a:cs typeface="Arial" panose="020B0604020202020204" pitchFamily="34" charset="0"/>
              </a:rPr>
              <a:t>DEPTNO </a:t>
            </a:r>
            <a:r>
              <a:rPr lang="en-IN" sz="2000" dirty="0">
                <a:latin typeface="Arial" panose="020B0604020202020204" pitchFamily="34" charset="0"/>
                <a:cs typeface="Arial" panose="020B0604020202020204" pitchFamily="34" charset="0"/>
              </a:rPr>
              <a:t>field doesn’t allow nulls.</a:t>
            </a:r>
          </a:p>
        </p:txBody>
      </p:sp>
      <p:sp>
        <p:nvSpPr>
          <p:cNvPr id="3" name="Rectangle 2"/>
          <p:cNvSpPr/>
          <p:nvPr/>
        </p:nvSpPr>
        <p:spPr>
          <a:xfrm>
            <a:off x="152400" y="2172831"/>
            <a:ext cx="8839200" cy="224676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IN" sz="2000" dirty="0">
                <a:latin typeface="Arial" panose="020B0604020202020204" pitchFamily="34" charset="0"/>
                <a:cs typeface="Arial" panose="020B0604020202020204" pitchFamily="34" charset="0"/>
              </a:rPr>
              <a:t>In the above table EMP we have two rows for employee RAMESH as he belongs to two departments of the company. If we want to update the address of RAMESH then we have to update the same in two rows or the data will become inconsistent. If somehow, the correct address gets updated in one department but not in other then as per the database, RAMESH would be having two different addresses, which is not correct and would lead to inconsistent data.</a:t>
            </a:r>
          </a:p>
        </p:txBody>
      </p:sp>
      <p:sp>
        <p:nvSpPr>
          <p:cNvPr id="5" name="Rectangle 4"/>
          <p:cNvSpPr/>
          <p:nvPr/>
        </p:nvSpPr>
        <p:spPr>
          <a:xfrm>
            <a:off x="152400" y="4696361"/>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IN" sz="2000" dirty="0">
                <a:latin typeface="Arial" panose="020B0604020202020204" pitchFamily="34" charset="0"/>
                <a:cs typeface="Arial" panose="020B0604020202020204" pitchFamily="34" charset="0"/>
              </a:rPr>
              <a:t>Suppose, if at a point of time the company closes the department 20 then deleting the rows that are having DEPTNO as 20 would also delete the information of employee Maggie since she is assigned only to this department.</a:t>
            </a:r>
          </a:p>
        </p:txBody>
      </p:sp>
    </p:spTree>
    <p:extLst>
      <p:ext uri="{BB962C8B-B14F-4D97-AF65-F5344CB8AC3E}">
        <p14:creationId xmlns="" xmlns:p14="http://schemas.microsoft.com/office/powerpoint/2010/main" val="22408683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 xmlns:p14="http://schemas.microsoft.com/office/powerpoint/2010/main" val="2779365987"/>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encoding/decoding</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smtClean="0">
                <a:latin typeface="Arial" panose="020B0604020202020204" pitchFamily="34" charset="0"/>
                <a:cs typeface="Arial" panose="020B0604020202020204" pitchFamily="34" charset="0"/>
              </a:rPr>
              <a:t>Rijndael</a:t>
            </a:r>
            <a:r>
              <a:rPr lang="en-US"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smtClean="0">
                <a:solidFill>
                  <a:srgbClr val="0070C0"/>
                </a:solidFill>
                <a:latin typeface="Arial" pitchFamily="34" charset="0"/>
                <a:cs typeface="Arial" pitchFamily="34" charset="0"/>
              </a:rPr>
              <a:t>INSERT INTO </a:t>
            </a:r>
            <a:r>
              <a:rPr lang="en-US" dirty="0" smtClean="0">
                <a:latin typeface="Arial" pitchFamily="34" charset="0"/>
                <a:cs typeface="Arial" pitchFamily="34" charset="0"/>
              </a:rPr>
              <a:t>TEMP</a:t>
            </a:r>
            <a:r>
              <a:rPr lang="en-US" dirty="0" smtClean="0">
                <a:solidFill>
                  <a:srgbClr val="0070C0"/>
                </a:solidFill>
                <a:latin typeface="Arial" pitchFamily="34" charset="0"/>
                <a:cs typeface="Arial" pitchFamily="34" charset="0"/>
              </a:rPr>
              <a:t> </a:t>
            </a:r>
            <a:r>
              <a:rPr lang="en-US" dirty="0" smtClean="0">
                <a:latin typeface="Arial" pitchFamily="34" charset="0"/>
                <a:cs typeface="Arial" pitchFamily="34" charset="0"/>
              </a:rPr>
              <a:t>VALUES(1,"SALEEL1", </a:t>
            </a:r>
            <a:r>
              <a:rPr lang="en-US" dirty="0" smtClean="0">
                <a:solidFill>
                  <a:schemeClr val="accent4">
                    <a:lumMod val="50000"/>
                  </a:schemeClr>
                </a:solidFill>
                <a:latin typeface="Arial" pitchFamily="34" charset="0"/>
                <a:cs typeface="Arial" pitchFamily="34" charset="0"/>
              </a:rPr>
              <a:t>AES_ENCRYPT(</a:t>
            </a:r>
            <a:r>
              <a:rPr lang="en-US" dirty="0" smtClean="0">
                <a:solidFill>
                  <a:srgbClr val="00B050"/>
                </a:solidFill>
                <a:latin typeface="Arial" pitchFamily="34" charset="0"/>
                <a:cs typeface="Arial" pitchFamily="34" charset="0"/>
              </a:rPr>
              <a:t>'SHARMIN', 'KEY1'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a:t>
            </a:r>
          </a:p>
          <a:p>
            <a:endParaRPr lang="en-US" dirty="0" smtClean="0">
              <a:solidFill>
                <a:srgbClr val="0070C0"/>
              </a:solidFill>
              <a:latin typeface="Arial" pitchFamily="34" charset="0"/>
              <a:cs typeface="Arial" pitchFamily="34" charset="0"/>
            </a:endParaRPr>
          </a:p>
          <a:p>
            <a:r>
              <a:rPr lang="en-US" dirty="0" smtClean="0">
                <a:solidFill>
                  <a:srgbClr val="0070C0"/>
                </a:solidFill>
                <a:latin typeface="Arial" pitchFamily="34" charset="0"/>
                <a:cs typeface="Arial" pitchFamily="34" charset="0"/>
              </a:rPr>
              <a:t>SELECT </a:t>
            </a:r>
            <a:r>
              <a:rPr lang="en-US" dirty="0" smtClean="0">
                <a:latin typeface="Arial" pitchFamily="34" charset="0"/>
                <a:cs typeface="Arial" pitchFamily="34" charset="0"/>
              </a:rPr>
              <a:t>ID, ENAME, </a:t>
            </a:r>
            <a:r>
              <a:rPr lang="en-US" dirty="0" smtClean="0">
                <a:solidFill>
                  <a:srgbClr val="0070C0"/>
                </a:solidFill>
                <a:latin typeface="Arial" pitchFamily="34" charset="0"/>
                <a:cs typeface="Arial" pitchFamily="34" charset="0"/>
              </a:rPr>
              <a:t>CONVERT(</a:t>
            </a:r>
            <a:r>
              <a:rPr lang="en-US" dirty="0" smtClean="0">
                <a:solidFill>
                  <a:schemeClr val="accent4">
                    <a:lumMod val="50000"/>
                  </a:schemeClr>
                </a:solidFill>
                <a:latin typeface="Arial" pitchFamily="34" charset="0"/>
                <a:cs typeface="Arial" pitchFamily="34" charset="0"/>
              </a:rPr>
              <a:t>AES_DECRYPT(</a:t>
            </a:r>
            <a:r>
              <a:rPr lang="en-US" dirty="0" smtClean="0">
                <a:latin typeface="Arial" pitchFamily="34" charset="0"/>
                <a:cs typeface="Arial" pitchFamily="34" charset="0"/>
              </a:rPr>
              <a:t>PASSWORD</a:t>
            </a:r>
            <a:r>
              <a:rPr lang="en-US" dirty="0" smtClean="0">
                <a:solidFill>
                  <a:srgbClr val="0070C0"/>
                </a:solidFill>
                <a:latin typeface="Arial" pitchFamily="34" charset="0"/>
                <a:cs typeface="Arial" pitchFamily="34" charset="0"/>
              </a:rPr>
              <a:t>, </a:t>
            </a:r>
            <a:r>
              <a:rPr lang="en-US" dirty="0" smtClean="0">
                <a:solidFill>
                  <a:srgbClr val="00B050"/>
                </a:solidFill>
                <a:latin typeface="Arial" pitchFamily="34" charset="0"/>
                <a:cs typeface="Arial" pitchFamily="34" charset="0"/>
              </a:rPr>
              <a:t>'KEY1'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 USING UTF8) FROM </a:t>
            </a:r>
            <a:r>
              <a:rPr lang="en-US" dirty="0" smtClean="0">
                <a:latin typeface="Arial" pitchFamily="34" charset="0"/>
                <a:cs typeface="Arial" pitchFamily="34" charset="0"/>
              </a:rPr>
              <a:t>TEMP;</a:t>
            </a:r>
            <a:endParaRPr lang="en-US" dirty="0" smtClean="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smtClean="0"/>
              <a:t>AES_ENCRYPT() encrypts the string str using the key string key_str and returns a binary string containing the encrypted output. AES_DECRYPT() decrypts the encrypted string crypt_str using the key string key_str and returns the original plaintext string.</a:t>
            </a:r>
            <a:endParaRPr lang="en-US" dirty="0"/>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smtClean="0">
                <a:solidFill>
                  <a:srgbClr val="006C86"/>
                </a:solidFill>
              </a:rPr>
              <a:t>AES_ENCRYPT(str, key_str)</a:t>
            </a:r>
          </a:p>
          <a:p>
            <a:pPr>
              <a:lnSpc>
                <a:spcPct val="150000"/>
              </a:lnSpc>
            </a:pPr>
            <a:r>
              <a:rPr lang="en-US" dirty="0" smtClean="0">
                <a:solidFill>
                  <a:srgbClr val="006C86"/>
                </a:solidFill>
              </a:rPr>
              <a:t>AES_DECRYPT(str, key_str)</a:t>
            </a:r>
          </a:p>
        </p:txBody>
      </p:sp>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81477927"/>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 xmlns:p14="http://schemas.microsoft.com/office/powerpoint/2010/main" val="345885321"/>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459060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9208052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 xmlns:p14="http://schemas.microsoft.com/office/powerpoint/2010/main" val="3446041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89723082"/>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444856781"/>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6501712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84024703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10666634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7017902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1524862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 xmlns:p14="http://schemas.microsoft.com/office/powerpoint/2010/main" val="35883917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37116413"/>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 xmlns:p14="http://schemas.microsoft.com/office/powerpoint/2010/main" val="9755666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 xmlns:p14="http://schemas.microsoft.com/office/powerpoint/2010/main" val="154391587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38679953"/>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28760921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58445707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52399" y="1085671"/>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2599020258"/>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 xmlns:p14="http://schemas.microsoft.com/office/powerpoint/2010/main" val="28679596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 xmlns:p14="http://schemas.microsoft.com/office/powerpoint/2010/main" val="211888496"/>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 xmlns:p14="http://schemas.microsoft.com/office/powerpoint/2010/main" val="2057850781"/>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93550903"/>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538579340"/>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 xmlns:p14="http://schemas.microsoft.com/office/powerpoint/2010/main" val="2217411492"/>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 xmlns:p14="http://schemas.microsoft.com/office/powerpoint/2010/main" val="846369966"/>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 xmlns:p14="http://schemas.microsoft.com/office/powerpoint/2010/main" val="3341761783"/>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 xmlns:p14="http://schemas.microsoft.com/office/powerpoint/2010/main" val="1256803995"/>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err="1" smtClean="0">
                <a:solidFill>
                  <a:srgbClr val="DD4A68"/>
                </a:solidFill>
                <a:latin typeface="Arial" panose="020B0604020202020204" pitchFamily="34" charset="0"/>
                <a:ea typeface="Times New Roman" panose="02020603050405020304" pitchFamily="18" charset="0"/>
              </a:rPr>
              <a:t>sharmin</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00870175"/>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 xmlns:p14="http://schemas.microsoft.com/office/powerpoint/2010/main" val="17213464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 xmlns:p14="http://schemas.microsoft.com/office/powerpoint/2010/main" val="1389362953"/>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 xmlns:p14="http://schemas.microsoft.com/office/powerpoint/2010/main" val="2350439288"/>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97574674"/>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 xmlns:p14="http://schemas.microsoft.com/office/powerpoint/2010/main" val="3735833355"/>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 xmlns:p14="http://schemas.microsoft.com/office/powerpoint/2010/main" val="275640641"/>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 xmlns:p14="http://schemas.microsoft.com/office/powerpoint/2010/main" val="1052058271"/>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smtClean="0">
                <a:solidFill>
                  <a:srgbClr val="999999"/>
                </a:solidFill>
                <a:latin typeface="Liberation Mono"/>
              </a:rPr>
              <a:t>(</a:t>
            </a:r>
          </a:p>
          <a:p>
            <a:r>
              <a:rPr lang="en-IN" dirty="0" smtClean="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 xmlns:p14="http://schemas.microsoft.com/office/powerpoint/2010/main" val="560504821"/>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 xmlns:p14="http://schemas.microsoft.com/office/powerpoint/2010/main" val="2964029205"/>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 xmlns:p14="http://schemas.microsoft.com/office/powerpoint/2010/main" val="468722535"/>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 xmlns:p14="http://schemas.microsoft.com/office/powerpoint/2010/main" val="3510893457"/>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 xmlns:p14="http://schemas.microsoft.com/office/powerpoint/2010/main" val="2581842829"/>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423878017"/>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 xmlns:p14="http://schemas.microsoft.com/office/powerpoint/2010/main" val="3059040269"/>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 xmlns:p14="http://schemas.microsoft.com/office/powerpoint/2010/main" val="3240828758"/>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 xmlns:p14="http://schemas.microsoft.com/office/powerpoint/2010/main" val="81896664"/>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6042313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522131221"/>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581400"/>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 xmlns:p14="http://schemas.microsoft.com/office/powerpoint/2010/main" val="3975298614"/>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51379239"/>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 xmlns:p14="http://schemas.microsoft.com/office/powerpoint/2010/main" val="3107903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 xmlns:p14="http://schemas.microsoft.com/office/powerpoint/2010/main" val="1888485486"/>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 xmlns:p14="http://schemas.microsoft.com/office/powerpoint/2010/main" val="2907623610"/>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02928758"/>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911960780"/>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186942385"/>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33747434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32763047"/>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3662638649"/>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98841133"/>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599286813"/>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014215150"/>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 xmlns:p14="http://schemas.microsoft.com/office/powerpoint/2010/main" val="1469596093"/>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 xmlns:p14="http://schemas.microsoft.com/office/powerpoint/2010/main" val="834576772"/>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 xmlns:p14="http://schemas.microsoft.com/office/powerpoint/2010/main" val="1257721072"/>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4282516866"/>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 xmlns:p14="http://schemas.microsoft.com/office/powerpoint/2010/main" val="1485947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 xmlns:p14="http://schemas.microsoft.com/office/powerpoint/2010/main" val="1900297931"/>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smtClean="0">
                <a:solidFill>
                  <a:srgbClr val="006C86"/>
                </a:solidFill>
              </a:rPr>
              <a:t>Prior to MySQL 8.0.16, CREATE TABLE permits only the following limited version of table CHECK constraint syntax, which is parsed and ignored.</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 xmlns:p14="http://schemas.microsoft.com/office/powerpoint/2010/main" val="2406561690"/>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 xmlns:p14="http://schemas.microsoft.com/office/powerpoint/2010/main" val="3685254420"/>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 use group functions.</a:t>
                      </a:r>
                      <a:endParaRPr lang="en-US" sz="1800" b="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 xmlns:p14="http://schemas.microsoft.com/office/powerpoint/2010/main" val="2662115593"/>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 xmlns:p14="http://schemas.microsoft.com/office/powerpoint/2010/main" val="412755605"/>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8694080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95462853"/>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 xmlns:p14="http://schemas.microsoft.com/office/powerpoint/2010/main" val="1338227008"/>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743543644"/>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1773200555"/>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 xmlns:p14="http://schemas.microsoft.com/office/powerpoint/2010/main" val="2678806817"/>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2248663808"/>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 xmlns:p14="http://schemas.microsoft.com/office/powerpoint/2010/main" val="2789843155"/>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 xmlns:p14="http://schemas.microsoft.com/office/powerpoint/2010/main" val="2903269922"/>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 xmlns:p14="http://schemas.microsoft.com/office/powerpoint/2010/main" val="1566008335"/>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792487683"/>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3362904671"/>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 xmlns:p14="http://schemas.microsoft.com/office/powerpoint/2010/main" val="2505497767"/>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 xmlns:p14="http://schemas.microsoft.com/office/powerpoint/2010/main" val="999257173"/>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91138925"/>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 xmlns:p14="http://schemas.microsoft.com/office/powerpoint/2010/main" val="3663519791"/>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 xmlns:p14="http://schemas.microsoft.com/office/powerpoint/2010/main" val="1118865071"/>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908170250"/>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696420847"/>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 xmlns:p14="http://schemas.microsoft.com/office/powerpoint/2010/main" val="33330215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74860134"/>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79634020"/>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a:t>
            </a:r>
            <a:r>
              <a:rPr lang="en-IN" dirty="0" err="1">
                <a:latin typeface="Arial" panose="020B0604020202020204" pitchFamily="34" charset="0"/>
                <a:cs typeface="Arial" panose="020B0604020202020204" pitchFamily="34" charset="0"/>
              </a:rPr>
              <a:t>mysql</a:t>
            </a:r>
            <a:r>
              <a:rPr lang="en-IN" dirty="0">
                <a:latin typeface="Arial" panose="020B0604020202020204" pitchFamily="34" charset="0"/>
                <a:cs typeface="Arial" panose="020B0604020202020204" pitchFamily="34" charset="0"/>
              </a:rPr>
              <a:t>,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039662687"/>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a:t>
            </a:r>
            <a:r>
              <a:rPr lang="en-IN" sz="2000" dirty="0" err="1">
                <a:solidFill>
                  <a:srgbClr val="E8F97F"/>
                </a:solidFill>
                <a:latin typeface="Arial" panose="020B0604020202020204" pitchFamily="34" charset="0"/>
                <a:cs typeface="Arial" panose="020B0604020202020204" pitchFamily="34" charset="0"/>
              </a:rPr>
              <a:t>mysql</a:t>
            </a:r>
            <a:r>
              <a:rPr lang="en-IN" sz="2000" dirty="0">
                <a:solidFill>
                  <a:srgbClr val="E8F97F"/>
                </a:solidFill>
                <a:latin typeface="Arial" panose="020B0604020202020204" pitchFamily="34" charset="0"/>
                <a:cs typeface="Arial" panose="020B0604020202020204" pitchFamily="34" charset="0"/>
              </a:rPr>
              <a:t> itself recognizes the semicolon as a statement delimiter, so you must redefine the delimiter temporarily to cause </a:t>
            </a:r>
            <a:r>
              <a:rPr lang="en-IN" sz="2000" dirty="0" err="1">
                <a:solidFill>
                  <a:srgbClr val="E8F97F"/>
                </a:solidFill>
                <a:latin typeface="Arial" panose="020B0604020202020204" pitchFamily="34" charset="0"/>
                <a:cs typeface="Arial" panose="020B0604020202020204" pitchFamily="34" charset="0"/>
              </a:rPr>
              <a:t>mysql</a:t>
            </a:r>
            <a:r>
              <a:rPr lang="en-IN" sz="2000" dirty="0">
                <a:solidFill>
                  <a:srgbClr val="E8F97F"/>
                </a:solidFill>
                <a:latin typeface="Arial" panose="020B0604020202020204" pitchFamily="34" charset="0"/>
                <a:cs typeface="Arial" panose="020B0604020202020204" pitchFamily="34" charset="0"/>
              </a:rPr>
              <a:t> to pass the entire stored program definition to the server. To redefine the </a:t>
            </a:r>
            <a:r>
              <a:rPr lang="en-IN" sz="2000" dirty="0" err="1">
                <a:solidFill>
                  <a:srgbClr val="E8F97F"/>
                </a:solidFill>
                <a:latin typeface="Arial" panose="020B0604020202020204" pitchFamily="34" charset="0"/>
                <a:cs typeface="Arial" panose="020B0604020202020204" pitchFamily="34" charset="0"/>
              </a:rPr>
              <a:t>mysql</a:t>
            </a:r>
            <a:r>
              <a:rPr lang="en-IN" sz="2000" dirty="0">
                <a:solidFill>
                  <a:srgbClr val="E8F97F"/>
                </a:solidFill>
                <a:latin typeface="Arial" panose="020B0604020202020204" pitchFamily="34" charset="0"/>
                <a:cs typeface="Arial" panose="020B0604020202020204" pitchFamily="34" charset="0"/>
              </a:rPr>
              <a:t> delimiter, use the delimiter command.</a:t>
            </a:r>
          </a:p>
        </p:txBody>
      </p:sp>
    </p:spTree>
    <p:extLst>
      <p:ext uri="{BB962C8B-B14F-4D97-AF65-F5344CB8AC3E}">
        <p14:creationId xmlns="" xmlns:p14="http://schemas.microsoft.com/office/powerpoint/2010/main" val="1797025571"/>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 xmlns:p14="http://schemas.microsoft.com/office/powerpoint/2010/main" val="2198085191"/>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 xmlns:p14="http://schemas.microsoft.com/office/powerpoint/2010/main" val="3692780797"/>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 xmlns:p14="http://schemas.microsoft.com/office/powerpoint/2010/main" val="346512444"/>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14601794"/>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04696726"/>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13687505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 xmlns:p14="http://schemas.microsoft.com/office/powerpoint/2010/main" val="1208444974"/>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600863234"/>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36544262"/>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658695293"/>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err="1" smtClean="0">
                <a:solidFill>
                  <a:schemeClr val="accent5">
                    <a:lumMod val="75000"/>
                  </a:schemeClr>
                </a:solidFill>
              </a:rPr>
              <a:t>mysql</a:t>
            </a:r>
            <a:r>
              <a:rPr lang="en-IN" dirty="0" smtClean="0">
                <a:solidFill>
                  <a:schemeClr val="accent5">
                    <a:lumMod val="75000"/>
                  </a:schemeClr>
                </a:solidFill>
              </a:rPr>
              <a:t>&gt;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err="1" smtClean="0">
                <a:solidFill>
                  <a:schemeClr val="accent5">
                    <a:lumMod val="75000"/>
                  </a:schemeClr>
                </a:solidFill>
              </a:rPr>
              <a:t>mysql</a:t>
            </a:r>
            <a:r>
              <a:rPr lang="en-IN" dirty="0" smtClean="0">
                <a:solidFill>
                  <a:schemeClr val="accent5">
                    <a:lumMod val="75000"/>
                  </a:schemeClr>
                </a:solidFill>
              </a:rPr>
              <a:t>&gt;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err="1" smtClean="0">
                <a:solidFill>
                  <a:schemeClr val="accent5">
                    <a:lumMod val="75000"/>
                  </a:schemeClr>
                </a:solidFill>
              </a:rPr>
              <a:t>mysql</a:t>
            </a:r>
            <a:r>
              <a:rPr lang="en-IN" dirty="0" smtClean="0">
                <a:solidFill>
                  <a:schemeClr val="accent5">
                    <a:lumMod val="75000"/>
                  </a:schemeClr>
                </a:solidFill>
              </a:rPr>
              <a:t>&gt;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 xmlns:p14="http://schemas.microsoft.com/office/powerpoint/2010/main" val="3030627995"/>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3481169"/>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err="1">
                <a:solidFill>
                  <a:schemeClr val="accent5">
                    <a:lumMod val="75000"/>
                  </a:schemeClr>
                </a:solidFill>
                <a:latin typeface="Gill Sans MT (Body)"/>
              </a:rPr>
              <a:t>mysql</a:t>
            </a:r>
            <a:r>
              <a:rPr lang="en-IN" dirty="0">
                <a:solidFill>
                  <a:schemeClr val="accent5">
                    <a:lumMod val="75000"/>
                  </a:schemeClr>
                </a:solidFill>
                <a:latin typeface="Gill Sans MT (Body)"/>
              </a:rPr>
              <a:t>&gt;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err="1">
                <a:solidFill>
                  <a:schemeClr val="accent5">
                    <a:lumMod val="75000"/>
                  </a:schemeClr>
                </a:solidFill>
                <a:latin typeface="Gill Sans MT (Body)"/>
              </a:rPr>
              <a:t>mysql</a:t>
            </a:r>
            <a:r>
              <a:rPr lang="en-IN" dirty="0">
                <a:solidFill>
                  <a:schemeClr val="accent5">
                    <a:lumMod val="75000"/>
                  </a:schemeClr>
                </a:solidFill>
                <a:latin typeface="Gill Sans MT (Body)"/>
              </a:rPr>
              <a:t>&gt;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err="1">
                <a:solidFill>
                  <a:schemeClr val="accent5">
                    <a:lumMod val="75000"/>
                  </a:schemeClr>
                </a:solidFill>
                <a:latin typeface="Gill Sans MT (Body)"/>
              </a:rPr>
              <a:t>mysql</a:t>
            </a:r>
            <a:r>
              <a:rPr lang="en-IN" dirty="0">
                <a:solidFill>
                  <a:schemeClr val="accent5">
                    <a:lumMod val="75000"/>
                  </a:schemeClr>
                </a:solidFill>
                <a:latin typeface="Gill Sans MT (Body)"/>
              </a:rPr>
              <a:t>&gt;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3346939616"/>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081045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7583031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071838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9474578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 xmlns:p14="http://schemas.microsoft.com/office/powerpoint/2010/main" val="38445647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 xmlns:p14="http://schemas.microsoft.com/office/powerpoint/2010/main" val="35765063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639693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5827469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Tree>
    <p:extLst>
      <p:ext uri="{BB962C8B-B14F-4D97-AF65-F5344CB8AC3E}">
        <p14:creationId xmlns="" xmlns:p14="http://schemas.microsoft.com/office/powerpoint/2010/main" val="645071376"/>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79279841"/>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797255485"/>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560568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 xmlns:p14="http://schemas.microsoft.com/office/powerpoint/2010/main" val="26599769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 xmlns:p14="http://schemas.microsoft.com/office/powerpoint/2010/main" val="2024117397"/>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888187217"/>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 xmlns:p14="http://schemas.microsoft.com/office/powerpoint/2010/main" val="3421966015"/>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 xmlns:p14="http://schemas.microsoft.com/office/powerpoint/2010/main" val="2722119115"/>
      </p:ext>
    </p:extLst>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 xmlns:p14="http://schemas.microsoft.com/office/powerpoint/2010/main" val="3473350734"/>
      </p:ext>
    </p:extLst>
  </p:cSld>
  <p:clrMapOvr>
    <a:masterClrMapping/>
  </p:clrMapOvr>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 xmlns:p14="http://schemas.microsoft.com/office/powerpoint/2010/main" val="3252375101"/>
      </p:ext>
    </p:extLst>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42202093"/>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1574821277"/>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 xmlns:p14="http://schemas.microsoft.com/office/powerpoint/2010/main" val="196236573"/>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14711855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 xmlns:p14="http://schemas.microsoft.com/office/powerpoint/2010/main" val="6412060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60509063"/>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17148394"/>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smtClean="0">
                <a:solidFill>
                  <a:srgbClr val="0083A2"/>
                </a:solidFill>
              </a:rPr>
              <a:t>mysql&gt; insert into emp (empno,  ename,  sal,  mgr,  deptno) values(1, ‘ abc',   -10000,  7788, 10);</a:t>
            </a:r>
            <a:endParaRPr lang="en-US" dirty="0">
              <a:solidFill>
                <a:srgbClr val="0083A2"/>
              </a:solidFill>
            </a:endParaRP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smtClean="0">
                <a:solidFill>
                  <a:schemeClr val="accent4">
                    <a:lumMod val="75000"/>
                  </a:schemeClr>
                </a:solidFill>
              </a:rPr>
              <a:t>mysql&gt;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 xmlns:p14="http://schemas.microsoft.com/office/powerpoint/2010/main" val="1092632628"/>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626852455"/>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NORMALIZATION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Database normalization, or simply normalization, is the process of organizing the columns (attributes) and tables (relations) of a relational database to reduce data redundancy and improve data integrity.</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1905000" y="1600200"/>
            <a:ext cx="2362200" cy="3693319"/>
          </a:xfrm>
          <a:prstGeom prst="rect">
            <a:avLst/>
          </a:prstGeom>
          <a:noFill/>
        </p:spPr>
        <p:txBody>
          <a:bodyPr wrap="square">
            <a:spAutoFit/>
          </a:bodyPr>
          <a:lstStyle/>
          <a:p>
            <a:r>
              <a:rPr lang="en-IN" dirty="0"/>
              <a:t>1st NF</a:t>
            </a:r>
          </a:p>
          <a:p>
            <a:r>
              <a:rPr lang="en-IN" b="1" dirty="0"/>
              <a:t>Student Table</a:t>
            </a:r>
          </a:p>
          <a:p>
            <a:r>
              <a:rPr lang="en-IN" dirty="0"/>
              <a:t>ID (PK)</a:t>
            </a:r>
          </a:p>
          <a:p>
            <a:r>
              <a:rPr lang="en-IN" dirty="0"/>
              <a:t>TITLE</a:t>
            </a:r>
          </a:p>
          <a:p>
            <a:r>
              <a:rPr lang="en-IN" dirty="0"/>
              <a:t>FIRSTNAME</a:t>
            </a:r>
          </a:p>
          <a:p>
            <a:r>
              <a:rPr lang="en-IN" dirty="0"/>
              <a:t>MIDDLENAME</a:t>
            </a:r>
          </a:p>
          <a:p>
            <a:r>
              <a:rPr lang="en-IN" dirty="0"/>
              <a:t>LASTNAME</a:t>
            </a:r>
          </a:p>
          <a:p>
            <a:r>
              <a:rPr lang="en-IN" dirty="0"/>
              <a:t>GENDER</a:t>
            </a:r>
          </a:p>
          <a:p>
            <a:r>
              <a:rPr lang="en-IN" dirty="0"/>
              <a:t>DOB</a:t>
            </a:r>
          </a:p>
          <a:p>
            <a:r>
              <a:rPr lang="en-IN" dirty="0"/>
              <a:t>MATERIALSTATUS</a:t>
            </a:r>
          </a:p>
          <a:p>
            <a:r>
              <a:rPr lang="en-IN" dirty="0"/>
              <a:t>NATIONALITY</a:t>
            </a:r>
          </a:p>
          <a:p>
            <a:r>
              <a:rPr lang="en-IN" dirty="0"/>
              <a:t>ADDRESS</a:t>
            </a:r>
          </a:p>
          <a:p>
            <a:r>
              <a:rPr lang="en-IN" dirty="0" smtClean="0"/>
              <a:t>COUNTRY</a:t>
            </a:r>
            <a:endParaRPr lang="en-IN" dirty="0"/>
          </a:p>
        </p:txBody>
      </p:sp>
      <p:sp>
        <p:nvSpPr>
          <p:cNvPr id="6" name="Rectangle 5"/>
          <p:cNvSpPr/>
          <p:nvPr/>
        </p:nvSpPr>
        <p:spPr>
          <a:xfrm>
            <a:off x="4495800" y="2209800"/>
            <a:ext cx="2652889" cy="2862322"/>
          </a:xfrm>
          <a:prstGeom prst="rect">
            <a:avLst/>
          </a:prstGeom>
          <a:noFill/>
        </p:spPr>
        <p:txBody>
          <a:bodyPr wrap="square">
            <a:spAutoFit/>
          </a:bodyPr>
          <a:lstStyle/>
          <a:p>
            <a:r>
              <a:rPr lang="en-IN" dirty="0"/>
              <a:t>STATE</a:t>
            </a:r>
          </a:p>
          <a:p>
            <a:r>
              <a:rPr lang="en-IN" dirty="0"/>
              <a:t>DISTRICT</a:t>
            </a:r>
          </a:p>
          <a:p>
            <a:r>
              <a:rPr lang="en-IN" dirty="0"/>
              <a:t>CITY</a:t>
            </a:r>
          </a:p>
          <a:p>
            <a:r>
              <a:rPr lang="en-IN" dirty="0"/>
              <a:t>ZIP</a:t>
            </a:r>
          </a:p>
          <a:p>
            <a:r>
              <a:rPr lang="en-IN" dirty="0"/>
              <a:t>LANDLINE</a:t>
            </a:r>
          </a:p>
          <a:p>
            <a:r>
              <a:rPr lang="en-IN" dirty="0"/>
              <a:t>MOBILE</a:t>
            </a:r>
          </a:p>
          <a:p>
            <a:r>
              <a:rPr lang="en-IN" dirty="0"/>
              <a:t>EMAILID</a:t>
            </a:r>
          </a:p>
          <a:p>
            <a:r>
              <a:rPr lang="en-IN" dirty="0"/>
              <a:t>QUALIFICATION</a:t>
            </a:r>
          </a:p>
          <a:p>
            <a:r>
              <a:rPr lang="en-IN" dirty="0"/>
              <a:t>HOBBIES</a:t>
            </a:r>
          </a:p>
          <a:p>
            <a:r>
              <a:rPr lang="en-IN" dirty="0"/>
              <a:t>ACHIVEMENTS</a:t>
            </a:r>
          </a:p>
        </p:txBody>
      </p:sp>
    </p:spTree>
    <p:extLst>
      <p:ext uri="{BB962C8B-B14F-4D97-AF65-F5344CB8AC3E}">
        <p14:creationId xmlns="" xmlns:p14="http://schemas.microsoft.com/office/powerpoint/2010/main" val="776951875"/>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2118296252"/>
              </p:ext>
            </p:extLst>
          </p:nvPr>
        </p:nvGraphicFramePr>
        <p:xfrm>
          <a:off x="76201" y="1504950"/>
          <a:ext cx="8991600" cy="4467225"/>
        </p:xfrm>
        <a:graphic>
          <a:graphicData uri="http://schemas.openxmlformats.org/drawingml/2006/table">
            <a:tbl>
              <a:tblPr>
                <a:tableStyleId>{5C22544A-7EE6-4342-B048-85BDC9FD1C3A}</a:tableStyleId>
              </a:tblPr>
              <a:tblGrid>
                <a:gridCol w="1852616"/>
                <a:gridCol w="1610970"/>
                <a:gridCol w="1208228"/>
                <a:gridCol w="1691519"/>
                <a:gridCol w="1180466"/>
                <a:gridCol w="1447801"/>
              </a:tblGrid>
              <a:tr h="238125">
                <a:tc gridSpan="6">
                  <a:txBody>
                    <a:bodyPr/>
                    <a:lstStyle/>
                    <a:p>
                      <a:pPr algn="ctr" fontAlgn="b"/>
                      <a:r>
                        <a:rPr lang="en-IN" sz="1400" b="1" u="none" strike="noStrike" dirty="0">
                          <a:solidFill>
                            <a:schemeClr val="tx1"/>
                          </a:solidFill>
                          <a:effectLst/>
                          <a:latin typeface="Palatino Linotype" panose="02040502050505030304" pitchFamily="18" charset="0"/>
                        </a:rPr>
                        <a:t>2nd NF</a:t>
                      </a:r>
                      <a:endParaRPr lang="en-IN" sz="1400" b="1"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66700">
                <a:tc>
                  <a:txBody>
                    <a:bodyPr/>
                    <a:lstStyle/>
                    <a:p>
                      <a:pPr algn="ctr" fontAlgn="b"/>
                      <a:r>
                        <a:rPr lang="en-IN" sz="1200" b="1" u="none" strike="noStrike" dirty="0" smtClean="0">
                          <a:solidFill>
                            <a:srgbClr val="FFFF00"/>
                          </a:solidFill>
                          <a:effectLst/>
                          <a:latin typeface="Palatino Linotype" panose="02040502050505030304" pitchFamily="18" charset="0"/>
                        </a:rPr>
                        <a:t>STUDENT</a:t>
                      </a:r>
                      <a:endParaRPr lang="en-IN" sz="1000" b="1" i="0" u="none" strike="noStrike" dirty="0">
                        <a:solidFill>
                          <a:srgbClr val="FFFF00"/>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TITLE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GENDER</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MATERIAL</a:t>
                      </a:r>
                      <a:r>
                        <a:rPr lang="en-IN" sz="1000" b="1" u="none" strike="noStrike" dirty="0">
                          <a:solidFill>
                            <a:schemeClr val="bg1"/>
                          </a:solidFill>
                          <a:effectLst/>
                          <a:latin typeface="Palatino Linotype" panose="02040502050505030304" pitchFamily="18" charset="0"/>
                        </a:rPr>
                        <a:t> </a:t>
                      </a:r>
                      <a:r>
                        <a:rPr kumimoji="0" lang="en-IN" sz="1200" b="1" u="none" strike="noStrike" kern="1200" dirty="0">
                          <a:solidFill>
                            <a:srgbClr val="FFFF00"/>
                          </a:solidFill>
                          <a:effectLst/>
                          <a:latin typeface="Palatino Linotype" panose="02040502050505030304" pitchFamily="18" charset="0"/>
                          <a:ea typeface="+mn-ea"/>
                          <a:cs typeface="+mn-cs"/>
                        </a:rPr>
                        <a:t>STATUS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NATIONALITY</a:t>
                      </a: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TITLEID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FIRSTNAME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l" fontAlgn="b"/>
                      <a:r>
                        <a:rPr lang="en-IN" sz="1000" u="none" strike="noStrike" dirty="0">
                          <a:solidFill>
                            <a:schemeClr val="tx1"/>
                          </a:solidFill>
                          <a:effectLst/>
                          <a:latin typeface="Palatino Linotype" panose="02040502050505030304" pitchFamily="18" charset="0"/>
                        </a:rPr>
                        <a:t>MIDDLENAME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STATE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DISTRICT</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CITY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CONTACT</a:t>
                      </a: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LASTNAME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GENDERID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LANDLINE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DOB</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MOBILE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MATERIALSTATUSID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EMAILID</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NATIONALITYID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ADDRESS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QUALIFICATION</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HOBBIES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ACHIVEMENTS</a:t>
                      </a: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ID (PK)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LINE#1</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STUDENTID(FK)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STUDENTID(FK)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LINE#2</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COUNTRYID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ADDMISSIONYEAR</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STATEID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INSTITUTE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DISTRICTID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UNIVERSITY</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CITYID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YEAROFPASSING</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dirty="0">
                          <a:solidFill>
                            <a:schemeClr val="tx1"/>
                          </a:solidFill>
                          <a:effectLst/>
                          <a:latin typeface="Palatino Linotype" panose="02040502050505030304" pitchFamily="18" charset="0"/>
                        </a:rPr>
                        <a:t>ZIP</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PERCENTAGE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GRADE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bl>
          </a:graphicData>
        </a:graphic>
      </p:graphicFrame>
      <p:sp>
        <p:nvSpPr>
          <p:cNvPr id="7" name="Rectangle 6"/>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30069084"/>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STUDENT INFORMATION SYSTEM</a:t>
            </a:r>
            <a:endParaRPr lang="en-IN" sz="32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480204946"/>
              </p:ext>
            </p:extLst>
          </p:nvPr>
        </p:nvGraphicFramePr>
        <p:xfrm>
          <a:off x="76202" y="1483425"/>
          <a:ext cx="8991599" cy="4467225"/>
        </p:xfrm>
        <a:graphic>
          <a:graphicData uri="http://schemas.openxmlformats.org/drawingml/2006/table">
            <a:tbl>
              <a:tblPr>
                <a:tableStyleId>{5C22544A-7EE6-4342-B048-85BDC9FD1C3A}</a:tableStyleId>
              </a:tblPr>
              <a:tblGrid>
                <a:gridCol w="1654705"/>
                <a:gridCol w="1698093"/>
                <a:gridCol w="1219200"/>
                <a:gridCol w="1524000"/>
                <a:gridCol w="1371600"/>
                <a:gridCol w="1524001"/>
              </a:tblGrid>
              <a:tr h="238125">
                <a:tc gridSpan="6">
                  <a:txBody>
                    <a:bodyPr/>
                    <a:lstStyle/>
                    <a:p>
                      <a:pPr marL="0" algn="ctr" rtl="0" eaLnBrk="1" fontAlgn="b" latinLnBrk="0" hangingPunct="1"/>
                      <a:r>
                        <a:rPr kumimoji="0" lang="en-IN" sz="1400" b="1" u="none" strike="noStrike" kern="1200" dirty="0">
                          <a:solidFill>
                            <a:schemeClr val="tx1"/>
                          </a:solidFill>
                          <a:effectLst/>
                          <a:latin typeface="Palatino Linotype" panose="02040502050505030304" pitchFamily="18" charset="0"/>
                          <a:ea typeface="+mn-ea"/>
                          <a:cs typeface="+mn-cs"/>
                        </a:rPr>
                        <a:t>3rd NF</a:t>
                      </a:r>
                    </a:p>
                  </a:txBody>
                  <a:tcPr marL="9525" marR="9525" marT="9525" marB="0" anchor="b">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66700">
                <a:tc>
                  <a:txBody>
                    <a:bodyPr/>
                    <a:lstStyle/>
                    <a:p>
                      <a:pPr algn="ctr" fontAlgn="b"/>
                      <a:r>
                        <a:rPr kumimoji="0" lang="en-IN" sz="1200" b="1" u="none" strike="noStrike" kern="1200" dirty="0" smtClean="0">
                          <a:solidFill>
                            <a:srgbClr val="FFFF00"/>
                          </a:solidFill>
                          <a:effectLst/>
                          <a:latin typeface="Palatino Linotype" panose="02040502050505030304" pitchFamily="18" charset="0"/>
                          <a:ea typeface="+mn-ea"/>
                          <a:cs typeface="+mn-cs"/>
                        </a:rPr>
                        <a:t>STUDENT</a:t>
                      </a:r>
                      <a:endParaRPr kumimoji="0" lang="en-IN" sz="1200" b="1" u="none" strike="noStrike" kern="1200" dirty="0">
                        <a:solidFill>
                          <a:srgbClr val="FFFF00"/>
                        </a:solidFill>
                        <a:effectLst/>
                        <a:latin typeface="Palatino Linotype" panose="02040502050505030304" pitchFamily="18" charset="0"/>
                        <a:ea typeface="+mn-ea"/>
                        <a:cs typeface="+mn-cs"/>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TITLE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GENDER</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MATERIAL</a:t>
                      </a:r>
                      <a:r>
                        <a:rPr lang="en-IN" sz="1000" u="none" strike="noStrike" dirty="0">
                          <a:solidFill>
                            <a:schemeClr val="bg1"/>
                          </a:solidFill>
                          <a:effectLst/>
                          <a:latin typeface="Palatino Linotype" panose="02040502050505030304" pitchFamily="18" charset="0"/>
                        </a:rPr>
                        <a:t> </a:t>
                      </a:r>
                      <a:r>
                        <a:rPr kumimoji="0" lang="en-IN" sz="1200" b="1" u="none" strike="noStrike" kern="1200" dirty="0">
                          <a:solidFill>
                            <a:srgbClr val="FFFF00"/>
                          </a:solidFill>
                          <a:effectLst/>
                          <a:latin typeface="Palatino Linotype" panose="02040502050505030304" pitchFamily="18" charset="0"/>
                          <a:ea typeface="+mn-ea"/>
                          <a:cs typeface="+mn-cs"/>
                        </a:rPr>
                        <a:t>STATUS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NATIONALITY</a:t>
                      </a: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TITLEID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FIRSTNAME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l" fontAlgn="b"/>
                      <a:r>
                        <a:rPr lang="en-IN" sz="1000" u="none" strike="noStrike" dirty="0">
                          <a:solidFill>
                            <a:schemeClr val="tx1"/>
                          </a:solidFill>
                          <a:effectLst/>
                          <a:latin typeface="Palatino Linotype" panose="02040502050505030304" pitchFamily="18" charset="0"/>
                        </a:rPr>
                        <a:t>MIDDLENAME</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STATE</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DISTRICT</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CITY</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CONTACT</a:t>
                      </a: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LASTNAME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GENDERID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COUNTRYID (FK)</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STATEID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DISTRICTID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LANDLINE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DOB</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MOBILE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MATERIALSTATUSID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EMAILID</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NATIONALITYID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r>
              <a:tr h="266700">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ADDRESS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QUALIFICATION</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HOBBIES</a:t>
                      </a:r>
                    </a:p>
                  </a:txBody>
                  <a:tcPr marL="9525" marR="9525" marT="9525"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ACHIVEMENTS</a:t>
                      </a: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STUDENTID(PK &amp;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ID (PK)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LINE#1</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STUDENTID(FK)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LINE#2</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NAME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CITYID (FK)</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ADDMISSIONYEAR</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r>
                        <a:rPr lang="en-IN" sz="1000" u="none" strike="noStrike">
                          <a:solidFill>
                            <a:schemeClr val="tx1"/>
                          </a:solidFill>
                          <a:effectLst/>
                          <a:latin typeface="Palatino Linotype" panose="02040502050505030304" pitchFamily="18" charset="0"/>
                        </a:rPr>
                        <a:t>ZIP</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INSTITUTE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dirty="0">
                          <a:solidFill>
                            <a:schemeClr val="tx1"/>
                          </a:solidFill>
                          <a:effectLst/>
                          <a:latin typeface="Palatino Linotype" panose="02040502050505030304" pitchFamily="18" charset="0"/>
                        </a:rPr>
                        <a:t>UNIVERSITY</a:t>
                      </a:r>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YEAROFPASSING</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PERCENTAGE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r>
              <a:tr h="190500">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r>
                        <a:rPr lang="en-IN" sz="1000" u="none" strike="noStrike">
                          <a:solidFill>
                            <a:schemeClr val="tx1"/>
                          </a:solidFill>
                          <a:effectLst/>
                          <a:latin typeface="Palatino Linotype" panose="02040502050505030304" pitchFamily="18" charset="0"/>
                        </a:rPr>
                        <a:t>GRADE</a:t>
                      </a:r>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tx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a:solidFill>
                          <a:schemeClr val="bg1"/>
                        </a:solidFill>
                        <a:effectLst/>
                        <a:latin typeface="Palatino Linotype" panose="02040502050505030304" pitchFamily="18" charset="0"/>
                      </a:endParaRPr>
                    </a:p>
                  </a:txBody>
                  <a:tcPr marL="9525" marR="9525" marT="9525" marB="0" anchor="b">
                    <a:solidFill>
                      <a:srgbClr val="FFCC00"/>
                    </a:solidFill>
                  </a:tcPr>
                </a:tc>
                <a:tc>
                  <a:txBody>
                    <a:bodyPr/>
                    <a:lstStyle/>
                    <a:p>
                      <a:pPr algn="l" fontAlgn="b"/>
                      <a:endParaRPr lang="en-IN" sz="1000" b="0" i="0" u="none" strike="noStrike" dirty="0">
                        <a:solidFill>
                          <a:schemeClr val="bg1"/>
                        </a:solidFill>
                        <a:effectLst/>
                        <a:latin typeface="Palatino Linotype" panose="02040502050505030304" pitchFamily="18" charset="0"/>
                      </a:endParaRPr>
                    </a:p>
                  </a:txBody>
                  <a:tcPr marL="9525" marR="9525" marT="9525" marB="0" anchor="b">
                    <a:solidFill>
                      <a:srgbClr val="FFCC00"/>
                    </a:solidFill>
                  </a:tcPr>
                </a:tc>
              </a:tr>
            </a:tbl>
          </a:graphicData>
        </a:graphic>
      </p:graphicFrame>
      <p:sp>
        <p:nvSpPr>
          <p:cNvPr id="6" name="Rectangle 5"/>
          <p:cNvSpPr/>
          <p:nvPr/>
        </p:nvSpPr>
        <p:spPr>
          <a:xfrm>
            <a:off x="76200" y="685800"/>
            <a:ext cx="8991600" cy="646331"/>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STUDENT MANAGEMENT SYSTEM</a:t>
            </a:r>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1633166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a:t>
            </a:r>
            <a:r>
              <a:rPr lang="en-US" sz="2000" dirty="0" smtClean="0">
                <a:solidFill>
                  <a:schemeClr val="accent4">
                    <a:lumMod val="50000"/>
                  </a:schemeClr>
                </a:solidFill>
                <a:latin typeface="Gentium Basic"/>
              </a:rPr>
              <a:t>EmployeeID</a:t>
            </a:r>
            <a:r>
              <a:rPr lang="en-US" sz="2000" dirty="0">
                <a:solidFill>
                  <a:schemeClr val="accent4">
                    <a:lumMod val="50000"/>
                  </a:schemeClr>
                </a:solidFill>
                <a:latin typeface="Gentium Basic"/>
              </a:rPr>
              <a:t>, FullName, SSN, </a:t>
            </a:r>
            <a:r>
              <a:rPr lang="en-US" sz="2000" dirty="0" smtClean="0">
                <a:solidFill>
                  <a:schemeClr val="accent4">
                    <a:lumMod val="50000"/>
                  </a:schemeClr>
                </a:solidFill>
                <a:latin typeface="Gentium Basic"/>
              </a:rPr>
              <a:t>DateOfBirth)</a:t>
            </a:r>
            <a:endParaRPr lang="en-US" dirty="0">
              <a:solidFill>
                <a:schemeClr val="accent4">
                  <a:lumMod val="50000"/>
                </a:schemeClr>
              </a:solidFill>
              <a:latin typeface="Gentium Basic"/>
            </a:endParaRPr>
          </a:p>
        </p:txBody>
      </p:sp>
    </p:spTree>
    <p:extLst>
      <p:ext uri="{BB962C8B-B14F-4D97-AF65-F5344CB8AC3E}">
        <p14:creationId xmlns="" xmlns:p14="http://schemas.microsoft.com/office/powerpoint/2010/main" val="10658373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MANAGEMENT</a:t>
            </a:r>
          </a:p>
        </p:txBody>
      </p:sp>
      <p:sp>
        <p:nvSpPr>
          <p:cNvPr id="5" name="Rectangle 4"/>
          <p:cNvSpPr/>
          <p:nvPr/>
        </p:nvSpPr>
        <p:spPr>
          <a:xfrm>
            <a:off x="76200" y="838200"/>
            <a:ext cx="8991600" cy="3416320"/>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TOUR </a:t>
            </a:r>
            <a:r>
              <a:rPr lang="en-IN" b="1" dirty="0">
                <a:latin typeface="Arial" panose="020B0604020202020204" pitchFamily="34" charset="0"/>
                <a:cs typeface="Arial" panose="020B0604020202020204" pitchFamily="34" charset="0"/>
              </a:rPr>
              <a:t>&amp; TRAVEL MANAGEMENT</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pPr lvl="0"/>
            <a:r>
              <a:rPr lang="en-IN" dirty="0">
                <a:latin typeface="Arial" panose="020B0604020202020204" pitchFamily="34" charset="0"/>
                <a:cs typeface="Arial" panose="020B0604020202020204" pitchFamily="34" charset="0"/>
              </a:rPr>
              <a:t>Modules that will be there in the projects are :</a:t>
            </a:r>
          </a:p>
          <a:p>
            <a:r>
              <a:rPr lang="en-IN"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en-IN" dirty="0" smtClean="0">
                <a:latin typeface="Arial" panose="020B0604020202020204" pitchFamily="34" charset="0"/>
                <a:cs typeface="Arial" panose="020B0604020202020204" pitchFamily="34" charset="0"/>
              </a:rPr>
              <a:t>CUSTOMERS</a:t>
            </a:r>
            <a:endParaRPr lang="en-IN" dirty="0">
              <a:latin typeface="Arial" panose="020B0604020202020204" pitchFamily="34" charset="0"/>
              <a:cs typeface="Arial" panose="020B0604020202020204" pitchFamily="34" charset="0"/>
            </a:endParaRP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TRAVELER</a:t>
            </a: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ADMIN</a:t>
            </a:r>
          </a:p>
          <a:p>
            <a:pPr marL="285750" lvl="0" indent="-285750">
              <a:lnSpc>
                <a:spcPct val="200000"/>
              </a:lnSpc>
              <a:buFont typeface="Wingdings" panose="05000000000000000000" pitchFamily="2" charset="2"/>
              <a:buChar char="v"/>
            </a:pPr>
            <a:r>
              <a:rPr lang="en-IN" dirty="0">
                <a:latin typeface="Arial" panose="020B0604020202020204" pitchFamily="34" charset="0"/>
                <a:cs typeface="Arial" panose="020B0604020202020204" pitchFamily="34" charset="0"/>
              </a:rPr>
              <a:t>VISITOR</a:t>
            </a:r>
          </a:p>
        </p:txBody>
      </p:sp>
    </p:spTree>
    <p:extLst>
      <p:ext uri="{BB962C8B-B14F-4D97-AF65-F5344CB8AC3E}">
        <p14:creationId xmlns="" xmlns:p14="http://schemas.microsoft.com/office/powerpoint/2010/main" val="4192528098"/>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Specification</a:t>
            </a:r>
          </a:p>
        </p:txBody>
      </p:sp>
      <p:sp>
        <p:nvSpPr>
          <p:cNvPr id="5" name="Rectangle 4"/>
          <p:cNvSpPr/>
          <p:nvPr/>
        </p:nvSpPr>
        <p:spPr>
          <a:xfrm>
            <a:off x="381000" y="838200"/>
            <a:ext cx="8382000" cy="2031325"/>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Admin</a:t>
            </a:r>
            <a:r>
              <a:rPr lang="en-IN" dirty="0">
                <a:latin typeface="Arial" panose="020B0604020202020204" pitchFamily="34" charset="0"/>
                <a:cs typeface="Arial" panose="020B0604020202020204" pitchFamily="34" charset="0"/>
              </a:rPr>
              <a:t>:- Admin can manage the user and receive package from </a:t>
            </a:r>
            <a:r>
              <a:rPr lang="en-IN" dirty="0" smtClean="0">
                <a:latin typeface="Arial" panose="020B0604020202020204" pitchFamily="34" charset="0"/>
                <a:cs typeface="Arial" panose="020B0604020202020204" pitchFamily="34" charset="0"/>
              </a:rPr>
              <a:t>traveller.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Traveller</a:t>
            </a:r>
            <a:r>
              <a:rPr lang="en-IN" dirty="0">
                <a:latin typeface="Arial" panose="020B0604020202020204" pitchFamily="34" charset="0"/>
                <a:cs typeface="Arial" panose="020B0604020202020204" pitchFamily="34" charset="0"/>
              </a:rPr>
              <a:t>:- Traveller create the package and give to admin.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Customer</a:t>
            </a:r>
            <a:r>
              <a:rPr lang="en-IN" dirty="0">
                <a:latin typeface="Arial" panose="020B0604020202020204" pitchFamily="34" charset="0"/>
                <a:cs typeface="Arial" panose="020B0604020202020204" pitchFamily="34" charset="0"/>
              </a:rPr>
              <a:t>:- Customer can view package and booking.</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Visitor</a:t>
            </a:r>
            <a:r>
              <a:rPr lang="en-IN" dirty="0">
                <a:latin typeface="Arial" panose="020B0604020202020204" pitchFamily="34" charset="0"/>
                <a:cs typeface="Arial" panose="020B0604020202020204" pitchFamily="34" charset="0"/>
              </a:rPr>
              <a:t>:- Visitor view side and give feedback.</a:t>
            </a:r>
          </a:p>
        </p:txBody>
      </p:sp>
    </p:spTree>
    <p:extLst>
      <p:ext uri="{BB962C8B-B14F-4D97-AF65-F5344CB8AC3E}">
        <p14:creationId xmlns="" xmlns:p14="http://schemas.microsoft.com/office/powerpoint/2010/main" val="827141591"/>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Specification</a:t>
            </a:r>
          </a:p>
        </p:txBody>
      </p:sp>
      <p:sp>
        <p:nvSpPr>
          <p:cNvPr id="5" name="Rectangle 4"/>
          <p:cNvSpPr/>
          <p:nvPr/>
        </p:nvSpPr>
        <p:spPr>
          <a:xfrm>
            <a:off x="228600" y="685800"/>
            <a:ext cx="3276600" cy="3277820"/>
          </a:xfrm>
          <a:prstGeom prst="rect">
            <a:avLst/>
          </a:prstGeom>
          <a:solidFill>
            <a:srgbClr val="FFFF00"/>
          </a:solidFill>
        </p:spPr>
        <p:txBody>
          <a:bodyPr wrap="square">
            <a:spAutoFit/>
          </a:bodyPr>
          <a:lstStyle/>
          <a:p>
            <a:pPr marL="342900" indent="-342900">
              <a:buFont typeface="+mj-lt"/>
              <a:buAutoNum type="arabicPeriod"/>
            </a:pPr>
            <a:r>
              <a:rPr lang="en-IN" dirty="0" smtClean="0">
                <a:latin typeface="Arial" panose="020B0604020202020204" pitchFamily="34" charset="0"/>
                <a:cs typeface="Arial" panose="020B0604020202020204" pitchFamily="34" charset="0"/>
              </a:rPr>
              <a:t>CUSTOMER</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Registration </a:t>
            </a:r>
            <a:r>
              <a:rPr lang="en-IN" dirty="0">
                <a:latin typeface="Arial" panose="020B0604020202020204" pitchFamily="34" charset="0"/>
                <a:cs typeface="Arial" panose="020B0604020202020204" pitchFamily="34" charset="0"/>
              </a:rPr>
              <a:t>(Login)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package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Search package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Booking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Payment              </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Booking Cancellation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Feedback</a:t>
            </a:r>
          </a:p>
        </p:txBody>
      </p:sp>
      <p:sp>
        <p:nvSpPr>
          <p:cNvPr id="6" name="Rectangle 5"/>
          <p:cNvSpPr/>
          <p:nvPr/>
        </p:nvSpPr>
        <p:spPr>
          <a:xfrm>
            <a:off x="4495800" y="685800"/>
            <a:ext cx="4419600" cy="2031325"/>
          </a:xfrm>
          <a:prstGeom prst="rect">
            <a:avLst/>
          </a:prstGeom>
          <a:solidFill>
            <a:srgbClr val="FFFF00"/>
          </a:solidFill>
        </p:spPr>
        <p:txBody>
          <a:bodyPr wrap="square">
            <a:spAutoFit/>
          </a:bodyPr>
          <a:lstStyle/>
          <a:p>
            <a:pPr marL="342900" indent="-342900">
              <a:buFont typeface="+mj-lt"/>
              <a:buAutoNum type="arabicPeriod" startAt="2"/>
            </a:pPr>
            <a:r>
              <a:rPr lang="en-IN" dirty="0" smtClean="0">
                <a:latin typeface="Arial" panose="020B0604020202020204" pitchFamily="34" charset="0"/>
                <a:cs typeface="Arial" panose="020B0604020202020204" pitchFamily="34" charset="0"/>
              </a:rPr>
              <a:t>TRAVELER</a:t>
            </a:r>
          </a:p>
          <a:p>
            <a:pPr marL="742950" lvl="1" indent="-285750">
              <a:lnSpc>
                <a:spcPct val="15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Registration </a:t>
            </a:r>
            <a:r>
              <a:rPr lang="en-IN" dirty="0">
                <a:latin typeface="Arial" panose="020B0604020202020204" pitchFamily="34" charset="0"/>
                <a:cs typeface="Arial" panose="020B0604020202020204" pitchFamily="34" charset="0"/>
              </a:rPr>
              <a:t>(Login)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 package cost</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Bus (travels)</a:t>
            </a:r>
          </a:p>
        </p:txBody>
      </p:sp>
      <p:sp>
        <p:nvSpPr>
          <p:cNvPr id="7" name="Rectangle 6"/>
          <p:cNvSpPr/>
          <p:nvPr/>
        </p:nvSpPr>
        <p:spPr>
          <a:xfrm>
            <a:off x="228600" y="4114800"/>
            <a:ext cx="3276600" cy="1200329"/>
          </a:xfrm>
          <a:prstGeom prst="rect">
            <a:avLst/>
          </a:prstGeom>
          <a:solidFill>
            <a:srgbClr val="FFFF00"/>
          </a:solidFill>
        </p:spPr>
        <p:txBody>
          <a:bodyPr wrap="square">
            <a:spAutoFit/>
          </a:bodyPr>
          <a:lstStyle/>
          <a:p>
            <a:pPr marL="342900" indent="-342900">
              <a:buFont typeface="+mj-lt"/>
              <a:buAutoNum type="arabicPeriod" startAt="3"/>
            </a:pPr>
            <a:r>
              <a:rPr lang="en-IN" dirty="0" smtClean="0">
                <a:latin typeface="Arial" panose="020B0604020202020204" pitchFamily="34" charset="0"/>
                <a:cs typeface="Arial" panose="020B0604020202020204" pitchFamily="34" charset="0"/>
              </a:rPr>
              <a:t>VISITOR</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site</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Give feedback</a:t>
            </a:r>
          </a:p>
        </p:txBody>
      </p:sp>
      <p:sp>
        <p:nvSpPr>
          <p:cNvPr id="8" name="Rectangle 7"/>
          <p:cNvSpPr/>
          <p:nvPr/>
        </p:nvSpPr>
        <p:spPr>
          <a:xfrm>
            <a:off x="4495800" y="2894380"/>
            <a:ext cx="4419600" cy="3277820"/>
          </a:xfrm>
          <a:prstGeom prst="rect">
            <a:avLst/>
          </a:prstGeom>
          <a:solidFill>
            <a:srgbClr val="FFFF00"/>
          </a:solidFill>
        </p:spPr>
        <p:txBody>
          <a:bodyPr wrap="square">
            <a:spAutoFit/>
          </a:bodyPr>
          <a:lstStyle/>
          <a:p>
            <a:pPr marL="342900" indent="-342900">
              <a:buFont typeface="+mj-lt"/>
              <a:buAutoNum type="arabicPeriod" startAt="4"/>
            </a:pPr>
            <a:r>
              <a:rPr lang="en-IN" dirty="0" smtClean="0">
                <a:latin typeface="Arial" panose="020B0604020202020204" pitchFamily="34" charset="0"/>
                <a:cs typeface="Arial" panose="020B0604020202020204" pitchFamily="34" charset="0"/>
              </a:rPr>
              <a:t>ADMIN</a:t>
            </a:r>
            <a:endParaRPr lang="en-IN"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Registration (Login)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User</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Tour-package</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Ticket Booking</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Manage Payment</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Cancellation</a:t>
            </a:r>
          </a:p>
          <a:p>
            <a:pPr marL="742950" lvl="1"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View feedback</a:t>
            </a:r>
          </a:p>
        </p:txBody>
      </p:sp>
    </p:spTree>
    <p:extLst>
      <p:ext uri="{BB962C8B-B14F-4D97-AF65-F5344CB8AC3E}">
        <p14:creationId xmlns="" xmlns:p14="http://schemas.microsoft.com/office/powerpoint/2010/main" val="3957138598"/>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 xmlns:p14="http://schemas.microsoft.com/office/powerpoint/2010/main" val="671576091"/>
              </p:ext>
            </p:extLst>
          </p:nvPr>
        </p:nvGraphicFramePr>
        <p:xfrm>
          <a:off x="3429000" y="1371600"/>
          <a:ext cx="2210217" cy="5159374"/>
        </p:xfrm>
        <a:graphic>
          <a:graphicData uri="http://schemas.openxmlformats.org/drawingml/2006/table">
            <a:tbl>
              <a:tblPr>
                <a:tableStyleId>{5C22544A-7EE6-4342-B048-85BDC9FD1C3A}</a:tableStyleId>
              </a:tblPr>
              <a:tblGrid>
                <a:gridCol w="2210217"/>
              </a:tblGrid>
              <a:tr h="196406">
                <a:tc>
                  <a:txBody>
                    <a:bodyPr/>
                    <a:lstStyle/>
                    <a:p>
                      <a:pPr marL="0" algn="ctr" rtl="0" eaLnBrk="1" fontAlgn="b" latinLnBrk="0" hangingPunct="1"/>
                      <a:r>
                        <a:rPr kumimoji="0" lang="en-IN" sz="1400" b="1" u="none" strike="noStrike" kern="1200" dirty="0">
                          <a:solidFill>
                            <a:schemeClr val="tx1"/>
                          </a:solidFill>
                          <a:effectLst/>
                          <a:latin typeface="Palatino Linotype" panose="02040502050505030304" pitchFamily="18" charset="0"/>
                          <a:ea typeface="+mn-ea"/>
                          <a:cs typeface="+mn-cs"/>
                        </a:rPr>
                        <a:t>1st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7856" marR="7856" marT="7856" marB="0" anchor="ctr">
                    <a:solidFill>
                      <a:srgbClr val="FFCC00"/>
                    </a:solidFill>
                  </a:tcPr>
                </a:tc>
              </a:tr>
              <a:tr h="219974">
                <a:tc>
                  <a:txBody>
                    <a:bodyPr/>
                    <a:lstStyle/>
                    <a:p>
                      <a:pPr marL="0" algn="ctr" rtl="0" eaLnBrk="1" fontAlgn="b" latinLnBrk="0" hangingPunct="1"/>
                      <a:r>
                        <a:rPr kumimoji="0" lang="en-IN" sz="1200" b="1" u="none" strike="noStrike" kern="1200" dirty="0">
                          <a:solidFill>
                            <a:srgbClr val="FFFF00"/>
                          </a:solidFill>
                          <a:effectLst/>
                          <a:latin typeface="Palatino Linotype" panose="02040502050505030304" pitchFamily="18" charset="0"/>
                          <a:ea typeface="+mn-ea"/>
                          <a:cs typeface="+mn-cs"/>
                        </a:rPr>
                        <a:t>TOURE</a:t>
                      </a:r>
                      <a:r>
                        <a:rPr kumimoji="0" lang="en-IN" sz="1000" b="0" i="0" u="none" strike="noStrike" kern="1200" dirty="0">
                          <a:solidFill>
                            <a:schemeClr val="bg1"/>
                          </a:solidFill>
                          <a:effectLst/>
                          <a:latin typeface="Palatino Linotype" panose="02040502050505030304" pitchFamily="18" charset="0"/>
                          <a:ea typeface="+mn-ea"/>
                          <a:cs typeface="+mn-cs"/>
                        </a:rPr>
                        <a:t> </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ID (PK)</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NAME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TYPE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SUBTYPE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CHILDSUBTYPE</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COUNTRY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SPOTS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DURATION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STARTON     (DateTime)</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ENDON (</a:t>
                      </a:r>
                      <a:r>
                        <a:rPr kumimoji="0" lang="en-IN" sz="1000" b="0" i="0" u="none" strike="noStrike" kern="1200" dirty="0" err="1">
                          <a:solidFill>
                            <a:schemeClr val="tx1"/>
                          </a:solidFill>
                          <a:effectLst/>
                          <a:latin typeface="Palatino Linotype" panose="02040502050505030304" pitchFamily="18" charset="0"/>
                          <a:ea typeface="+mn-ea"/>
                          <a:cs typeface="+mn-cs"/>
                        </a:rPr>
                        <a:t>DateTime</a:t>
                      </a:r>
                      <a:r>
                        <a:rPr kumimoji="0" lang="en-IN" sz="1000" b="0" i="0" u="none" strike="noStrike" kern="1200" dirty="0">
                          <a:solidFill>
                            <a:schemeClr val="tx1"/>
                          </a:solidFill>
                          <a:effectLst/>
                          <a:latin typeface="Palatino Linotype" panose="02040502050505030304" pitchFamily="18" charset="0"/>
                          <a:ea typeface="+mn-ea"/>
                          <a:cs typeface="+mn-cs"/>
                        </a:rPr>
                        <a: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COST</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FACILITY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INCLUDED</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EXCLUDED</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SCHEDULEDON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PORPOSE (BUSINESS, EXIBATION, MEETING)</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DESCRIPTION</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ITINERARY</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NOTES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EXTRATOPPING</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OURSPECIALITY</a:t>
                      </a:r>
                    </a:p>
                  </a:txBody>
                  <a:tcPr marL="7856" marR="7856" marT="7856" marB="0" anchor="b">
                    <a:solidFill>
                      <a:srgbClr val="FFCC00"/>
                    </a:solidFill>
                  </a:tcPr>
                </a:tc>
              </a:tr>
              <a:tr h="21997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REPORTING AND DROPPING</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TRANSPORT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HOTEL</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HIGHLIGHT</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a:solidFill>
                            <a:schemeClr val="tx1"/>
                          </a:solidFill>
                          <a:effectLst/>
                          <a:latin typeface="Palatino Linotype" panose="02040502050505030304" pitchFamily="18" charset="0"/>
                          <a:ea typeface="+mn-ea"/>
                          <a:cs typeface="+mn-cs"/>
                        </a:rPr>
                        <a:t>POINTS</a:t>
                      </a:r>
                    </a:p>
                  </a:txBody>
                  <a:tcPr marL="7856" marR="7856" marT="7856" marB="0" anchor="b">
                    <a:solidFill>
                      <a:srgbClr val="FFCC00"/>
                    </a:solidFill>
                  </a:tcPr>
                </a:tc>
              </a:tr>
              <a:tr h="157124">
                <a:tc>
                  <a:txBody>
                    <a:bodyPr/>
                    <a:lstStyle/>
                    <a:p>
                      <a:pPr marL="0" algn="l" rtl="0" eaLnBrk="1" fontAlgn="b" latinLnBrk="0" hangingPunct="1"/>
                      <a:r>
                        <a:rPr kumimoji="0" lang="en-IN" sz="1000" b="0" i="0" u="none" strike="noStrike" kern="1200" dirty="0">
                          <a:solidFill>
                            <a:schemeClr val="tx1"/>
                          </a:solidFill>
                          <a:effectLst/>
                          <a:latin typeface="Palatino Linotype" panose="02040502050505030304" pitchFamily="18" charset="0"/>
                          <a:ea typeface="+mn-ea"/>
                          <a:cs typeface="+mn-cs"/>
                        </a:rPr>
                        <a:t>DETAILS</a:t>
                      </a:r>
                    </a:p>
                  </a:txBody>
                  <a:tcPr marL="7856" marR="7856" marT="7856" marB="0" anchor="b">
                    <a:solidFill>
                      <a:srgbClr val="FFCC00"/>
                    </a:solidFill>
                  </a:tcPr>
                </a:tc>
              </a:tr>
            </a:tbl>
          </a:graphicData>
        </a:graphic>
      </p:graphicFrame>
      <p:sp>
        <p:nvSpPr>
          <p:cNvPr id="10" name="Rectangle 9"/>
          <p:cNvSpPr/>
          <p:nvPr/>
        </p:nvSpPr>
        <p:spPr>
          <a:xfrm>
            <a:off x="2286000" y="572869"/>
            <a:ext cx="4572000" cy="646331"/>
          </a:xfrm>
          <a:prstGeom prst="rect">
            <a:avLst/>
          </a:prstGeom>
        </p:spPr>
        <p:txBody>
          <a:bodyPr>
            <a:spAutoFit/>
          </a:bodyPr>
          <a:lstStyle/>
          <a:p>
            <a:pPr algn="ctr"/>
            <a:r>
              <a:rPr lang="en-IN" dirty="0">
                <a:latin typeface="Arial" panose="020B0604020202020204" pitchFamily="34" charset="0"/>
                <a:cs typeface="Arial" panose="020B0604020202020204" pitchFamily="34" charset="0"/>
              </a:rPr>
              <a:t>A PROJECT ON</a:t>
            </a:r>
          </a:p>
          <a:p>
            <a:pPr algn="ct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58315527"/>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463278424"/>
              </p:ext>
            </p:extLst>
          </p:nvPr>
        </p:nvGraphicFramePr>
        <p:xfrm>
          <a:off x="152401" y="914400"/>
          <a:ext cx="8839199" cy="5765155"/>
        </p:xfrm>
        <a:graphic>
          <a:graphicData uri="http://schemas.openxmlformats.org/drawingml/2006/table">
            <a:tbl>
              <a:tblPr>
                <a:tableStyleId>{5C22544A-7EE6-4342-B048-85BDC9FD1C3A}</a:tableStyleId>
              </a:tblPr>
              <a:tblGrid>
                <a:gridCol w="1370600"/>
                <a:gridCol w="162612"/>
                <a:gridCol w="2206898"/>
                <a:gridCol w="162612"/>
                <a:gridCol w="1777132"/>
                <a:gridCol w="162612"/>
                <a:gridCol w="2996733"/>
              </a:tblGrid>
              <a:tr h="163019">
                <a:tc gridSpan="7">
                  <a:txBody>
                    <a:bodyPr/>
                    <a:lstStyle/>
                    <a:p>
                      <a:pPr algn="ctr" fontAlgn="ctr"/>
                      <a:r>
                        <a:rPr kumimoji="0" lang="en-IN" sz="1400" b="1" u="none" strike="noStrike" kern="1200" dirty="0">
                          <a:solidFill>
                            <a:schemeClr val="tx1"/>
                          </a:solidFill>
                          <a:effectLst/>
                          <a:latin typeface="Palatino Linotype" panose="02040502050505030304" pitchFamily="18" charset="0"/>
                          <a:ea typeface="+mn-ea"/>
                          <a:cs typeface="+mn-cs"/>
                        </a:rPr>
                        <a:t>2nd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6521" marR="6521" marT="6521" marB="0" anchor="ctr">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TOUR</a:t>
                      </a:r>
                    </a:p>
                  </a:txBody>
                  <a:tcPr marL="6521" marR="6521" marT="6521" marB="0" anchor="b">
                    <a:solidFill>
                      <a:srgbClr val="FFCC00"/>
                    </a:solidFill>
                  </a:tcPr>
                </a:tc>
                <a:tc>
                  <a:txBody>
                    <a:bodyPr/>
                    <a:lstStyle/>
                    <a:p>
                      <a:pPr algn="ctr"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TYPE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SUBTYPE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CHILDSUBTYPE</a:t>
                      </a: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DURATION</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COUNTRY</a:t>
                      </a: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SPOTS</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FACILITY</a:t>
                      </a: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STARTON     (DateTime)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ENDON (DateTime)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COST</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INCLUDED</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EXCLUDED</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PURPOSE</a:t>
                      </a: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TOUREID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NAME</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 </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ITINERARY</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DAYWISE</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NOTES</a:t>
                      </a:r>
                    </a:p>
                  </a:txBody>
                  <a:tcPr marL="6521" marR="6521" marT="6521" marB="0" anchor="b">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EXTRATOPPING</a:t>
                      </a: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VALIDFROM</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HEADING</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NOTES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EXTRATOPPINGS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VALIDTO</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BREAKFAST</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OURSPECIALITY</a:t>
                      </a:r>
                    </a:p>
                  </a:txBody>
                  <a:tcPr marL="6521" marR="6521" marT="6521" marB="0" anchor="ctr">
                    <a:solidFill>
                      <a:srgbClr val="FFCC00"/>
                    </a:solidFill>
                  </a:tcPr>
                </a:tc>
                <a:tc>
                  <a:txBody>
                    <a:bodyPr/>
                    <a:lstStyle/>
                    <a:p>
                      <a:pPr algn="ctr"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b"/>
                      <a:r>
                        <a:rPr kumimoji="0" lang="en-IN" sz="1000" b="1" u="none" strike="noStrike" kern="1200" dirty="0">
                          <a:solidFill>
                            <a:srgbClr val="FFFF00"/>
                          </a:solidFill>
                          <a:effectLst/>
                          <a:latin typeface="Palatino Linotype" panose="02040502050505030304" pitchFamily="18" charset="0"/>
                          <a:ea typeface="+mn-ea"/>
                          <a:cs typeface="+mn-cs"/>
                        </a:rPr>
                        <a:t>REPORTING</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AND</a:t>
                      </a:r>
                      <a:r>
                        <a:rPr lang="en-IN" sz="1000" u="none" strike="noStrike" dirty="0">
                          <a:effectLst/>
                          <a:latin typeface="Palatino Linotype" panose="02040502050505030304" pitchFamily="18" charset="0"/>
                        </a:rPr>
                        <a:t> </a:t>
                      </a:r>
                      <a:r>
                        <a:rPr kumimoji="0" lang="en-IN" sz="1000" b="1" u="none" strike="noStrike" kern="1200" dirty="0">
                          <a:solidFill>
                            <a:srgbClr val="FFFF00"/>
                          </a:solidFill>
                          <a:effectLst/>
                          <a:latin typeface="Palatino Linotype" panose="02040502050505030304" pitchFamily="18" charset="0"/>
                          <a:ea typeface="+mn-ea"/>
                          <a:cs typeface="+mn-cs"/>
                        </a:rPr>
                        <a:t>DROPPING</a:t>
                      </a: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LUNCH</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ID (PK)</a:t>
                      </a:r>
                      <a:endParaRPr lang="en-IN" sz="1000" b="0" i="0" u="none" strike="noStrike" dirty="0">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HITEA</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ITINERARYID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ITINERARYID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DINNER</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SPECIALITIES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DETAILS</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EXTRATOPPING</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82581">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TRANSPORT</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HOTEL</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ctr" fontAlgn="ctr"/>
                      <a:r>
                        <a:rPr kumimoji="0" lang="en-IN" sz="1000" b="1" u="none" strike="noStrike" kern="1200" dirty="0">
                          <a:solidFill>
                            <a:srgbClr val="FFFF00"/>
                          </a:solidFill>
                          <a:effectLst/>
                          <a:latin typeface="Palatino Linotype" panose="02040502050505030304" pitchFamily="18" charset="0"/>
                          <a:ea typeface="+mn-ea"/>
                          <a:cs typeface="+mn-cs"/>
                        </a:rPr>
                        <a:t>POINTS</a:t>
                      </a:r>
                    </a:p>
                  </a:txBody>
                  <a:tcPr marL="6521" marR="6521" marT="6521" marB="0" anchor="ctr">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ID (PK)</a:t>
                      </a:r>
                      <a:endParaRPr lang="en-IN" sz="1000" b="0" i="0" u="none" strike="noStrike">
                        <a:solidFill>
                          <a:srgbClr val="FF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TOUREID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TOUREID (FK)</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SPOTID {FK}</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TYPE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NAME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r>
                        <a:rPr lang="en-IN" sz="1000" u="none" strike="noStrike">
                          <a:effectLst/>
                          <a:latin typeface="Palatino Linotype" panose="02040502050505030304" pitchFamily="18" charset="0"/>
                        </a:rPr>
                        <a:t>DESCRIPTION</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a:effectLst/>
                          <a:latin typeface="Palatino Linotype" panose="02040502050505030304" pitchFamily="18" charset="0"/>
                        </a:rPr>
                        <a:t>TYPE</a:t>
                      </a:r>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DETAILS</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r h="130415">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r>
                        <a:rPr lang="en-IN" sz="1000" u="none" strike="noStrike" dirty="0">
                          <a:effectLst/>
                          <a:latin typeface="Palatino Linotype" panose="02040502050505030304" pitchFamily="18" charset="0"/>
                        </a:rPr>
                        <a:t>DESCRIPTION</a:t>
                      </a:r>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Palatino Linotype" panose="02040502050505030304" pitchFamily="18"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Palatino Linotype" panose="02040502050505030304" pitchFamily="18" charset="0"/>
                      </a:endParaRPr>
                    </a:p>
                  </a:txBody>
                  <a:tcPr marL="6521" marR="6521" marT="6521" marB="0" anchor="b">
                    <a:solidFill>
                      <a:srgbClr val="FFCC00"/>
                    </a:solidFill>
                  </a:tcPr>
                </a:tc>
              </a:tr>
            </a:tbl>
          </a:graphicData>
        </a:graphic>
      </p:graphicFrame>
      <p:sp>
        <p:nvSpPr>
          <p:cNvPr id="5" name="Rectangle 4"/>
          <p:cNvSpPr/>
          <p:nvPr/>
        </p:nvSpPr>
        <p:spPr>
          <a:xfrm>
            <a:off x="1676400" y="584775"/>
            <a:ext cx="6172200" cy="369332"/>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a:t>
            </a:r>
            <a:r>
              <a:rPr lang="en-IN" dirty="0" smtClean="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491035314"/>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TOUR &amp; TRAVEL </a:t>
            </a:r>
            <a:r>
              <a:rPr lang="en-IN" sz="3200" b="1" i="1" dirty="0" smtClean="0">
                <a:solidFill>
                  <a:srgbClr val="FFFF00"/>
                </a:solidFill>
                <a:latin typeface="Arial" pitchFamily="34" charset="0"/>
                <a:cs typeface="Arial" pitchFamily="34" charset="0"/>
              </a:rPr>
              <a:t>MANAGEMENT</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224942671"/>
              </p:ext>
            </p:extLst>
          </p:nvPr>
        </p:nvGraphicFramePr>
        <p:xfrm>
          <a:off x="152400" y="930316"/>
          <a:ext cx="8839200" cy="5851484"/>
        </p:xfrm>
        <a:graphic>
          <a:graphicData uri="http://schemas.openxmlformats.org/drawingml/2006/table">
            <a:tbl>
              <a:tblPr>
                <a:tableStyleId>{5C22544A-7EE6-4342-B048-85BDC9FD1C3A}</a:tableStyleId>
              </a:tblPr>
              <a:tblGrid>
                <a:gridCol w="1545156"/>
                <a:gridCol w="159060"/>
                <a:gridCol w="2147310"/>
                <a:gridCol w="159060"/>
                <a:gridCol w="1738302"/>
                <a:gridCol w="159060"/>
                <a:gridCol w="2931252"/>
              </a:tblGrid>
              <a:tr h="82721">
                <a:tc gridSpan="7">
                  <a:txBody>
                    <a:bodyPr/>
                    <a:lstStyle/>
                    <a:p>
                      <a:pPr algn="ctr" fontAlgn="ctr"/>
                      <a:r>
                        <a:rPr kumimoji="0" lang="en-IN" sz="1400" b="1" u="none" strike="noStrike" kern="1200" dirty="0">
                          <a:solidFill>
                            <a:schemeClr val="tx1"/>
                          </a:solidFill>
                          <a:effectLst/>
                          <a:latin typeface="Palatino Linotype" panose="02040502050505030304" pitchFamily="18" charset="0"/>
                          <a:ea typeface="+mn-ea"/>
                          <a:cs typeface="+mn-cs"/>
                        </a:rPr>
                        <a:t>3rd </a:t>
                      </a:r>
                      <a:r>
                        <a:rPr kumimoji="0" lang="en-IN" sz="1400" b="1" u="none" strike="noStrike" kern="1200" dirty="0" smtClean="0">
                          <a:solidFill>
                            <a:schemeClr val="tx1"/>
                          </a:solidFill>
                          <a:effectLst/>
                          <a:latin typeface="Palatino Linotype" panose="02040502050505030304" pitchFamily="18" charset="0"/>
                          <a:ea typeface="+mn-ea"/>
                          <a:cs typeface="+mn-cs"/>
                        </a:rPr>
                        <a:t>NF</a:t>
                      </a:r>
                      <a:endParaRPr kumimoji="0" lang="en-IN" sz="1400" b="1" u="none" strike="noStrike" kern="1200" dirty="0">
                        <a:solidFill>
                          <a:schemeClr val="tx1"/>
                        </a:solidFill>
                        <a:effectLst/>
                        <a:latin typeface="Palatino Linotype" panose="02040502050505030304" pitchFamily="18" charset="0"/>
                        <a:ea typeface="+mn-ea"/>
                        <a:cs typeface="+mn-cs"/>
                      </a:endParaRPr>
                    </a:p>
                  </a:txBody>
                  <a:tcPr marL="6521" marR="6521" marT="6521" marB="0" anchor="ctr">
                    <a:solidFill>
                      <a:srgbClr val="FFCC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TOUR</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TYPE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SUBTYPE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CHILDSUBTYPE</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TYPEID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SUBTYPEID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DURATION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2347">
                <a:tc>
                  <a:txBody>
                    <a:bodyPr/>
                    <a:lstStyle/>
                    <a:p>
                      <a:pPr algn="l" fontAlgn="b"/>
                      <a:r>
                        <a:rPr lang="en-IN" sz="1000" u="none" strike="noStrike">
                          <a:effectLst/>
                        </a:rPr>
                        <a:t>CHILDSUBTYPEID(FK)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COUNTRY</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SPOTS</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FACILITY</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ITINERARYID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251702">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STARTON     (DateTime)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ENDON (DateTime)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COST</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INCLUDED</a:t>
                      </a:r>
                    </a:p>
                  </a:txBody>
                  <a:tcPr marL="6521" marR="6521" marT="6521" marB="0" anchor="b">
                    <a:solidFill>
                      <a:srgbClr val="FFCC00"/>
                    </a:solidFill>
                  </a:tcPr>
                </a:tc>
                <a:tc>
                  <a:txBody>
                    <a:bodyPr/>
                    <a:lstStyle/>
                    <a:p>
                      <a:pPr algn="ctr"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EXCLUDED</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PURPOSE</a:t>
                      </a: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dirty="0">
                          <a:effectLst/>
                        </a:rPr>
                        <a:t>TOUREID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NAME</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800" u="none" strike="noStrike">
                          <a:effectLst/>
                        </a:rPr>
                        <a:t> </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97645">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ITINERARY</a:t>
                      </a:r>
                    </a:p>
                  </a:txBody>
                  <a:tcPr marL="6521" marR="6521" marT="6521" marB="0" anchor="b">
                    <a:solidFill>
                      <a:srgbClr val="FFCC00"/>
                    </a:solidFill>
                  </a:tcPr>
                </a:tc>
                <a:tc>
                  <a:txBody>
                    <a:bodyPr/>
                    <a:lstStyle/>
                    <a:p>
                      <a:pPr algn="ctr"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DAYWISE</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SCHEDULE</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NOTES</a:t>
                      </a:r>
                    </a:p>
                  </a:txBody>
                  <a:tcPr marL="6521" marR="6521" marT="6521" marB="0" anchor="b">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EXTRATOPPING</a:t>
                      </a: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dirty="0">
                          <a:effectLst/>
                        </a:rPr>
                        <a:t>COUNTRYID(FK)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HEADING</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NOTES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EXTRATOPPINGS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VALIDFROM</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61348">
                <a:tc>
                  <a:txBody>
                    <a:bodyPr/>
                    <a:lstStyle/>
                    <a:p>
                      <a:pPr algn="l" fontAlgn="b"/>
                      <a:r>
                        <a:rPr lang="en-IN" sz="800" u="none" strike="noStrike">
                          <a:effectLst/>
                        </a:rPr>
                        <a:t>VALIDTO</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800" u="none" strike="noStrike">
                          <a:effectLst/>
                        </a:rPr>
                        <a:t>BREAKFAST</a:t>
                      </a:r>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OURSPECIALITY</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b"/>
                      <a:r>
                        <a:rPr kumimoji="0" lang="en-IN" sz="1200" b="1" u="none" strike="noStrike" kern="1200" dirty="0">
                          <a:solidFill>
                            <a:srgbClr val="FFFF00"/>
                          </a:solidFill>
                          <a:effectLst/>
                          <a:latin typeface="Palatino Linotype" panose="02040502050505030304" pitchFamily="18" charset="0"/>
                          <a:ea typeface="+mn-ea"/>
                          <a:cs typeface="+mn-cs"/>
                        </a:rPr>
                        <a:t>REPORTING</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AND</a:t>
                      </a:r>
                      <a:r>
                        <a:rPr lang="en-IN" sz="1100" u="none" strike="noStrike" dirty="0">
                          <a:effectLst/>
                        </a:rPr>
                        <a:t> </a:t>
                      </a:r>
                      <a:r>
                        <a:rPr kumimoji="0" lang="en-IN" sz="1200" b="1" u="none" strike="noStrike" kern="1200" dirty="0">
                          <a:solidFill>
                            <a:srgbClr val="FFFF00"/>
                          </a:solidFill>
                          <a:effectLst/>
                          <a:latin typeface="Palatino Linotype" panose="02040502050505030304" pitchFamily="18" charset="0"/>
                          <a:ea typeface="+mn-ea"/>
                          <a:cs typeface="+mn-cs"/>
                        </a:rPr>
                        <a:t>DROPPING</a:t>
                      </a: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LUNCH</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HITEA</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ITINERARYID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DINNER</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SPECIALITIES</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DETAILS</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EXTRATOPPING</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83559">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TRANSPORT</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HOTEL</a:t>
                      </a:r>
                    </a:p>
                  </a:txBody>
                  <a:tcPr marL="6521" marR="6521" marT="6521" marB="0" anchor="ctr">
                    <a:solidFill>
                      <a:srgbClr val="FFCC00"/>
                    </a:solidFill>
                  </a:tcPr>
                </a:tc>
                <a:tc>
                  <a:txBody>
                    <a:bodyPr/>
                    <a:lstStyle/>
                    <a:p>
                      <a:pPr algn="ctr"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ctr" fontAlgn="ctr"/>
                      <a:r>
                        <a:rPr kumimoji="0" lang="en-IN" sz="1200" b="1" u="none" strike="noStrike" kern="1200" dirty="0">
                          <a:solidFill>
                            <a:srgbClr val="FFFF00"/>
                          </a:solidFill>
                          <a:effectLst/>
                          <a:latin typeface="Palatino Linotype" panose="02040502050505030304" pitchFamily="18" charset="0"/>
                          <a:ea typeface="+mn-ea"/>
                          <a:cs typeface="+mn-cs"/>
                        </a:rPr>
                        <a:t>POINTS</a:t>
                      </a:r>
                    </a:p>
                  </a:txBody>
                  <a:tcPr marL="6521" marR="6521" marT="6521" marB="0" anchor="ctr">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ID (PK)</a:t>
                      </a:r>
                      <a:endParaRPr lang="en-IN" sz="1000" b="0" i="0" u="none" strike="noStrike">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ID (PK)</a:t>
                      </a:r>
                      <a:endParaRPr lang="en-IN" sz="1000" b="0" i="0" u="none" strike="noStrike" dirty="0">
                        <a:solidFill>
                          <a:srgbClr val="FF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TOUREID (FK)</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TOUREID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SPOTID {FK}</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TYPE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NAME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r>
                        <a:rPr lang="en-IN" sz="1000" u="none" strike="noStrike">
                          <a:effectLst/>
                        </a:rPr>
                        <a:t>DESCRIPTION</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a:effectLst/>
                        </a:rPr>
                        <a:t>TYPE</a:t>
                      </a:r>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DETAILS</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r>
              <a:tr h="131113">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r>
                        <a:rPr lang="en-IN" sz="1000" u="none" strike="noStrike" dirty="0">
                          <a:effectLst/>
                        </a:rPr>
                        <a:t>DESCRIPTION</a:t>
                      </a:r>
                      <a:endParaRPr lang="en-IN" sz="10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a:solidFill>
                          <a:srgbClr val="000000"/>
                        </a:solidFill>
                        <a:effectLst/>
                        <a:latin typeface="Calibri" panose="020F0502020204030204" pitchFamily="34" charset="0"/>
                      </a:endParaRPr>
                    </a:p>
                  </a:txBody>
                  <a:tcPr marL="6521" marR="6521" marT="6521" marB="0" anchor="b">
                    <a:solidFill>
                      <a:srgbClr val="FFCC00"/>
                    </a:solidFill>
                  </a:tcPr>
                </a:tc>
                <a:tc>
                  <a:txBody>
                    <a:bodyPr/>
                    <a:lstStyle/>
                    <a:p>
                      <a:pPr algn="l" fontAlgn="b"/>
                      <a:endParaRPr lang="en-IN" sz="800" b="0" i="0" u="none" strike="noStrike" dirty="0">
                        <a:solidFill>
                          <a:srgbClr val="000000"/>
                        </a:solidFill>
                        <a:effectLst/>
                        <a:latin typeface="Calibri" panose="020F0502020204030204" pitchFamily="34" charset="0"/>
                      </a:endParaRPr>
                    </a:p>
                  </a:txBody>
                  <a:tcPr marL="6521" marR="6521" marT="6521" marB="0" anchor="b">
                    <a:solidFill>
                      <a:srgbClr val="FFCC00"/>
                    </a:solidFill>
                  </a:tcPr>
                </a:tc>
              </a:tr>
            </a:tbl>
          </a:graphicData>
        </a:graphic>
      </p:graphicFrame>
      <p:sp>
        <p:nvSpPr>
          <p:cNvPr id="7" name="Rectangle 6"/>
          <p:cNvSpPr/>
          <p:nvPr/>
        </p:nvSpPr>
        <p:spPr>
          <a:xfrm>
            <a:off x="1676400" y="584775"/>
            <a:ext cx="6172200" cy="369332"/>
          </a:xfrm>
          <a:prstGeom prst="rect">
            <a:avLst/>
          </a:prstGeom>
        </p:spPr>
        <p:txBody>
          <a:bodyPr wrap="square">
            <a:spAutoFit/>
          </a:bodyPr>
          <a:lstStyle/>
          <a:p>
            <a:pPr algn="ctr"/>
            <a:r>
              <a:rPr lang="en-IN" dirty="0">
                <a:latin typeface="Arial" panose="020B0604020202020204" pitchFamily="34" charset="0"/>
                <a:cs typeface="Arial" panose="020B0604020202020204" pitchFamily="34" charset="0"/>
              </a:rPr>
              <a:t>A PROJECT </a:t>
            </a:r>
            <a:r>
              <a:rPr lang="en-IN" dirty="0" smtClean="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TOUR &amp; TRAVEL MANAGEMENT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70687513"/>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Injection in Insert/Update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Load- XML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604208935"/>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smtClean="0">
                <a:solidFill>
                  <a:srgbClr val="00B050"/>
                </a:solidFill>
              </a:rPr>
              <a:t>XML File</a:t>
            </a:r>
            <a:endParaRPr lang="en-US" sz="2000" dirty="0">
              <a:solidFill>
                <a:srgbClr val="00B050"/>
              </a:solidFill>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7" name="Rectangle 6"/>
          <p:cNvSpPr/>
          <p:nvPr/>
        </p:nvSpPr>
        <p:spPr>
          <a:xfrm>
            <a:off x="71438" y="3864122"/>
            <a:ext cx="9001156" cy="707886"/>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LOAD XML INFILE </a:t>
            </a:r>
            <a:r>
              <a:rPr lang="en-US" sz="2000" dirty="0" smtClean="0">
                <a:solidFill>
                  <a:srgbClr val="FFC000"/>
                </a:solidFill>
                <a:latin typeface="Arial" panose="020B0604020202020204" pitchFamily="34" charset="0"/>
                <a:ea typeface="Times New Roman" panose="02020603050405020304" pitchFamily="18" charset="0"/>
              </a:rPr>
              <a:t>‘C:\\EMPLOYEE.XML'</a:t>
            </a:r>
            <a:r>
              <a:rPr lang="en-US" sz="2000" dirty="0" smtClean="0">
                <a:solidFill>
                  <a:srgbClr val="0077AA"/>
                </a:solidFill>
                <a:latin typeface="Arial" panose="020B0604020202020204" pitchFamily="34" charset="0"/>
                <a:ea typeface="Times New Roman" panose="02020603050405020304" pitchFamily="18" charset="0"/>
              </a:rPr>
              <a:t> INTO TABLE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 ROWS IDENTIFIED BY </a:t>
            </a:r>
            <a:r>
              <a:rPr lang="en-US" sz="2000" dirty="0" smtClean="0">
                <a:solidFill>
                  <a:srgbClr val="FFC000"/>
                </a:solidFill>
                <a:latin typeface="Arial" panose="020B0604020202020204" pitchFamily="34" charset="0"/>
                <a:ea typeface="Times New Roman" panose="02020603050405020304" pitchFamily="18" charset="0"/>
              </a:rPr>
              <a:t>'&lt;employee&gt;'</a:t>
            </a:r>
            <a:r>
              <a:rPr lang="en-US" sz="2000" dirty="0" smtClean="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`EMPLOYEE` </a:t>
            </a:r>
            <a:r>
              <a:rPr lang="en-US" sz="2000" dirty="0" smtClean="0"/>
              <a:t>(  </a:t>
            </a:r>
          </a:p>
          <a:p>
            <a:r>
              <a:rPr lang="en-US" sz="2000" dirty="0" smtClean="0"/>
              <a:t>	`</a:t>
            </a:r>
            <a:r>
              <a:rPr lang="en-US" sz="2000" dirty="0" smtClean="0">
                <a:solidFill>
                  <a:schemeClr val="accent5">
                    <a:lumMod val="75000"/>
                  </a:schemeClr>
                </a:solidFill>
              </a:rPr>
              <a:t>id</a:t>
            </a:r>
            <a:r>
              <a:rPr lang="en-US" sz="2000" dirty="0" smtClean="0"/>
              <a:t>` </a:t>
            </a:r>
            <a:r>
              <a:rPr lang="en-US" sz="2000" dirty="0" smtClean="0">
                <a:solidFill>
                  <a:schemeClr val="accent2">
                    <a:lumMod val="75000"/>
                  </a:schemeClr>
                </a:solidFill>
              </a:rPr>
              <a:t>varchar </a:t>
            </a:r>
            <a:r>
              <a:rPr lang="en-US" sz="2000" dirty="0" smtClean="0"/>
              <a:t>(</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firstname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lastname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title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p>
          <a:p>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Table structure for XML file and load XML file.</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71406" y="5000636"/>
            <a:ext cx="4500594" cy="400110"/>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SELECT </a:t>
            </a:r>
            <a:r>
              <a:rPr lang="en-US" sz="2000" dirty="0" smtClean="0">
                <a:latin typeface="Arial" panose="020B0604020202020204" pitchFamily="34" charset="0"/>
                <a:ea typeface="Times New Roman" panose="02020603050405020304" pitchFamily="18" charset="0"/>
              </a:rPr>
              <a:t>*</a:t>
            </a:r>
            <a:r>
              <a:rPr lang="en-US" sz="2000" dirty="0" smtClean="0">
                <a:solidFill>
                  <a:srgbClr val="0077AA"/>
                </a:solidFill>
                <a:latin typeface="Arial" panose="020B0604020202020204" pitchFamily="34" charset="0"/>
                <a:ea typeface="Times New Roman" panose="02020603050405020304" pitchFamily="18" charset="0"/>
              </a:rPr>
              <a:t> FROM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895600" y="304800"/>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smtClean="0"/>
              <a:t>. </a:t>
            </a:r>
            <a:r>
              <a:rPr lang="en-IN" sz="2000" dirty="0">
                <a:solidFill>
                  <a:srgbClr val="0089A4"/>
                </a:solidFill>
                <a:latin typeface="Gentium Basic"/>
              </a:rPr>
              <a:t>Data integrity is normally enforced in a database </a:t>
            </a:r>
            <a:r>
              <a:rPr lang="en-IN" sz="2000" dirty="0" smtClean="0">
                <a:solidFill>
                  <a:srgbClr val="0089A4"/>
                </a:solidFill>
                <a:latin typeface="Gentium Basic"/>
              </a:rPr>
              <a:t>by </a:t>
            </a:r>
            <a:r>
              <a:rPr lang="en-IN" sz="2000" dirty="0">
                <a:solidFill>
                  <a:srgbClr val="0089A4"/>
                </a:solidFill>
                <a:latin typeface="Gentium Basic"/>
              </a:rPr>
              <a:t>a series of integrity constraints or rules. </a:t>
            </a:r>
          </a:p>
        </p:txBody>
      </p:sp>
      <p:sp>
        <p:nvSpPr>
          <p:cNvPr id="6" name="Rectangle 5"/>
          <p:cNvSpPr/>
          <p:nvPr/>
        </p:nvSpPr>
        <p:spPr>
          <a:xfrm>
            <a:off x="266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smtClean="0">
                <a:solidFill>
                  <a:srgbClr val="006C86"/>
                </a:solidFill>
              </a:rPr>
              <a:t>Referential</a:t>
            </a:r>
            <a:r>
              <a:rPr lang="en-IN" sz="2000" dirty="0" smtClean="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smtClean="0">
                <a:solidFill>
                  <a:srgbClr val="006C86"/>
                </a:solidFill>
              </a:rPr>
              <a:t>Domain</a:t>
            </a:r>
            <a:r>
              <a:rPr lang="en-IN" sz="2000" i="1" dirty="0" smtClean="0">
                <a:solidFill>
                  <a:srgbClr val="006C86"/>
                </a:solidFill>
              </a:rPr>
              <a:t> </a:t>
            </a:r>
            <a:r>
              <a:rPr lang="en-IN" sz="2000" b="1" i="1" dirty="0" smtClean="0">
                <a:solidFill>
                  <a:srgbClr val="006C86"/>
                </a:solidFill>
              </a:rPr>
              <a:t>integrity</a:t>
            </a:r>
            <a:r>
              <a:rPr lang="en-IN" sz="2000" i="1" dirty="0" smtClean="0">
                <a:solidFill>
                  <a:srgbClr val="006C86"/>
                </a:solidFill>
              </a:rPr>
              <a:t> </a:t>
            </a:r>
            <a:r>
              <a:rPr lang="en-IN" sz="2000" dirty="0" smtClean="0">
                <a:solidFill>
                  <a:srgbClr val="006C86"/>
                </a:solidFill>
              </a:rPr>
              <a:t>A </a:t>
            </a:r>
            <a:r>
              <a:rPr lang="en-IN" sz="2000" dirty="0">
                <a:solidFill>
                  <a:srgbClr val="006C86"/>
                </a:solidFill>
              </a:rPr>
              <a:t>domain is a set of values of the same type.</a:t>
            </a:r>
          </a:p>
        </p:txBody>
      </p:sp>
      <p:sp>
        <p:nvSpPr>
          <p:cNvPr id="7" name="Rectangle 6"/>
          <p:cNvSpPr/>
          <p:nvPr/>
        </p:nvSpPr>
        <p:spPr>
          <a:xfrm>
            <a:off x="152400" y="4058893"/>
            <a:ext cx="7924800" cy="707886"/>
          </a:xfrm>
          <a:prstGeom prst="rect">
            <a:avLst/>
          </a:prstGeom>
        </p:spPr>
        <p:txBody>
          <a:bodyPr wrap="square">
            <a:spAutoFit/>
          </a:bodyPr>
          <a:lstStyle/>
          <a:p>
            <a:r>
              <a:rPr lang="en-IN" sz="2000" dirty="0">
                <a:solidFill>
                  <a:srgbClr val="0089A4"/>
                </a:solidFill>
                <a:latin typeface="Gentium Basic"/>
              </a:rPr>
              <a:t>Three types of integrity </a:t>
            </a:r>
            <a:r>
              <a:rPr lang="en-IN" sz="2000" dirty="0" smtClean="0">
                <a:solidFill>
                  <a:srgbClr val="0089A4"/>
                </a:solidFill>
                <a:latin typeface="Gentium Basic"/>
              </a:rPr>
              <a:t>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 xmlns:p14="http://schemas.microsoft.com/office/powerpoint/2010/main" val="6476659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285720" y="1357298"/>
            <a:ext cx="8501122" cy="4401205"/>
          </a:xfrm>
          <a:prstGeom prst="rect">
            <a:avLst/>
          </a:prstGeom>
        </p:spPr>
        <p:txBody>
          <a:bodyPr wrap="square">
            <a:spAutoFit/>
          </a:bodyPr>
          <a:lstStyle/>
          <a:p>
            <a:r>
              <a:rPr lang="en-US" sz="2000" dirty="0" smtClean="0">
                <a:solidFill>
                  <a:srgbClr val="006C86"/>
                </a:solidFill>
              </a:rPr>
              <a:t>SELECT</a:t>
            </a:r>
            <a:r>
              <a:rPr lang="en-US" sz="2000" dirty="0" smtClean="0"/>
              <a:t> ExtractValue( </a:t>
            </a:r>
            <a:r>
              <a:rPr lang="en-US" sz="2000" dirty="0" smtClean="0">
                <a:solidFill>
                  <a:srgbClr val="FFC000"/>
                </a:solidFill>
              </a:rPr>
              <a:t>'&lt;?xml version="1.0" encoding="UTF-8"?&gt;</a:t>
            </a:r>
          </a:p>
          <a:p>
            <a:r>
              <a:rPr lang="en-US" sz="2000" dirty="0" smtClean="0">
                <a:solidFill>
                  <a:srgbClr val="FFC000"/>
                </a:solidFill>
              </a:rPr>
              <a:t>	&lt;student&gt;</a:t>
            </a:r>
          </a:p>
          <a:p>
            <a:r>
              <a:rPr lang="en-US" sz="2000" dirty="0" smtClean="0">
                <a:solidFill>
                  <a:srgbClr val="FFC000"/>
                </a:solidFill>
              </a:rPr>
              <a:t>	    &lt;p1&gt;</a:t>
            </a:r>
          </a:p>
          <a:p>
            <a:r>
              <a:rPr lang="en-US" sz="2000" dirty="0" smtClean="0">
                <a:solidFill>
                  <a:srgbClr val="FFC000"/>
                </a:solidFill>
              </a:rPr>
              <a:t>		&lt;id&gt;1001&lt;/id&gt;</a:t>
            </a:r>
          </a:p>
          <a:p>
            <a:r>
              <a:rPr lang="en-US" sz="2000" dirty="0" smtClean="0">
                <a:solidFill>
                  <a:srgbClr val="FFC000"/>
                </a:solidFill>
              </a:rPr>
              <a:t>		&lt;name&gt; Saleel Bagde &lt;/name&gt;</a:t>
            </a:r>
          </a:p>
          <a:p>
            <a:r>
              <a:rPr lang="en-US" sz="2000" dirty="0" smtClean="0">
                <a:solidFill>
                  <a:srgbClr val="FFC000"/>
                </a:solidFill>
              </a:rPr>
              <a:t>		&lt;email&gt; saleelbagde@gmail.com &lt;/email&gt;	</a:t>
            </a:r>
          </a:p>
          <a:p>
            <a:r>
              <a:rPr lang="en-US" sz="2000" dirty="0" smtClean="0">
                <a:solidFill>
                  <a:srgbClr val="FFC000"/>
                </a:solidFill>
              </a:rPr>
              <a:t>	             &lt;email&gt; saleel.bagde@yahoomail.com &lt;/email&gt;</a:t>
            </a:r>
          </a:p>
          <a:p>
            <a:r>
              <a:rPr lang="en-US" sz="2000" dirty="0" smtClean="0">
                <a:solidFill>
                  <a:srgbClr val="FFC000"/>
                </a:solidFill>
              </a:rPr>
              <a:t> 	   &lt;/p1&gt;</a:t>
            </a:r>
          </a:p>
          <a:p>
            <a:r>
              <a:rPr lang="en-US" sz="2000" dirty="0" smtClean="0">
                <a:solidFill>
                  <a:srgbClr val="FFC000"/>
                </a:solidFill>
              </a:rPr>
              <a:t>    	   &lt;p1&gt;</a:t>
            </a:r>
          </a:p>
          <a:p>
            <a:r>
              <a:rPr lang="en-US" sz="2000" dirty="0" smtClean="0">
                <a:solidFill>
                  <a:srgbClr val="FFC000"/>
                </a:solidFill>
              </a:rPr>
              <a:t>		&lt;id&gt;1002&lt;/id&gt;</a:t>
            </a:r>
          </a:p>
          <a:p>
            <a:r>
              <a:rPr lang="en-US" sz="2000" dirty="0" smtClean="0">
                <a:solidFill>
                  <a:srgbClr val="FFC000"/>
                </a:solidFill>
              </a:rPr>
              <a:t>		&lt;name&gt; Sharmin Bagde &lt;/name&gt;</a:t>
            </a:r>
          </a:p>
          <a:p>
            <a:r>
              <a:rPr lang="en-US" sz="2000" dirty="0" smtClean="0">
                <a:solidFill>
                  <a:srgbClr val="FFC000"/>
                </a:solidFill>
              </a:rPr>
              <a:t>		&lt;email&gt; sharminbagde@gmail.com &lt;/email&gt;	</a:t>
            </a:r>
          </a:p>
          <a:p>
            <a:r>
              <a:rPr lang="en-US" sz="2000" dirty="0" smtClean="0">
                <a:solidFill>
                  <a:srgbClr val="FFC000"/>
                </a:solidFill>
              </a:rPr>
              <a:t>	  &lt;/p1&gt;</a:t>
            </a:r>
          </a:p>
          <a:p>
            <a:r>
              <a:rPr lang="en-US" sz="2000" dirty="0" smtClean="0">
                <a:solidFill>
                  <a:srgbClr val="FFC000"/>
                </a:solidFill>
              </a:rPr>
              <a:t>&lt;/student&gt;'</a:t>
            </a:r>
            <a:r>
              <a:rPr lang="en-US" sz="2000" dirty="0" smtClean="0"/>
              <a:t>,</a:t>
            </a:r>
            <a:r>
              <a:rPr lang="en-US" sz="2000" dirty="0" smtClean="0">
                <a:solidFill>
                  <a:srgbClr val="FFC000"/>
                </a:solidFill>
              </a:rPr>
              <a:t> '//student//p1[$1]//email[$2]'</a:t>
            </a:r>
            <a:r>
              <a:rPr lang="en-US" sz="2000" dirty="0" smtClean="0"/>
              <a:t>);</a:t>
            </a:r>
            <a:endParaRPr lang="en-US" sz="2000" dirty="0"/>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data from XML using MySQL ExtractValue function</a:t>
            </a:r>
            <a:endParaRPr lang="en-IN" sz="32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9" name="Rectangle 8"/>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357298"/>
            <a:ext cx="8643998" cy="5386090"/>
          </a:xfrm>
          <a:prstGeom prst="rect">
            <a:avLst/>
          </a:prstGeom>
        </p:spPr>
        <p:txBody>
          <a:bodyPr wrap="square">
            <a:spAutoFit/>
          </a:bodyPr>
          <a:lstStyle/>
          <a:p>
            <a:r>
              <a:rPr lang="en-US" dirty="0" smtClean="0">
                <a:solidFill>
                  <a:schemeClr val="accent2">
                    <a:lumMod val="75000"/>
                  </a:schemeClr>
                </a:solidFill>
              </a:rPr>
              <a:t>INSERT</a:t>
            </a:r>
            <a:r>
              <a:rPr lang="en-US" dirty="0" smtClean="0"/>
              <a:t> </a:t>
            </a:r>
            <a:r>
              <a:rPr lang="en-US" dirty="0" smtClean="0">
                <a:solidFill>
                  <a:schemeClr val="accent2">
                    <a:lumMod val="75000"/>
                  </a:schemeClr>
                </a:solidFill>
              </a:rPr>
              <a:t>INTO</a:t>
            </a:r>
            <a:r>
              <a:rPr lang="en-US" dirty="0" smtClean="0"/>
              <a:t> XMLTABLE </a:t>
            </a:r>
            <a:r>
              <a:rPr lang="en-US" dirty="0" smtClean="0">
                <a:solidFill>
                  <a:schemeClr val="accent2">
                    <a:lumMod val="75000"/>
                  </a:schemeClr>
                </a:solidFill>
              </a:rPr>
              <a:t>VALUES</a:t>
            </a:r>
            <a:r>
              <a:rPr lang="en-US" dirty="0" smtClean="0"/>
              <a:t> </a:t>
            </a:r>
            <a:r>
              <a:rPr lang="en-US" dirty="0" smtClean="0"/>
              <a:t>(</a:t>
            </a:r>
            <a:r>
              <a:rPr lang="en-US" dirty="0" smtClean="0">
                <a:solidFill>
                  <a:srgbClr val="FFC000"/>
                </a:solidFill>
              </a:rPr>
              <a:t>“</a:t>
            </a:r>
          </a:p>
          <a:p>
            <a:r>
              <a:rPr lang="en-US" dirty="0" smtClean="0">
                <a:solidFill>
                  <a:srgbClr val="FFC000"/>
                </a:solidFill>
              </a:rPr>
              <a:t>&lt;</a:t>
            </a:r>
            <a:r>
              <a:rPr lang="en-US" dirty="0" smtClean="0">
                <a:solidFill>
                  <a:srgbClr val="FFC000"/>
                </a:solidFill>
              </a:rPr>
              <a:t>Students&gt;</a:t>
            </a:r>
            <a:r>
              <a:rPr lang="en-US" dirty="0" smtClean="0"/>
              <a:t>      </a:t>
            </a:r>
          </a:p>
          <a:p>
            <a:r>
              <a:rPr lang="en-US" dirty="0" smtClean="0"/>
              <a:t>	</a:t>
            </a:r>
            <a:r>
              <a:rPr lang="en-US" dirty="0" smtClean="0">
                <a:solidFill>
                  <a:srgbClr val="FFC000"/>
                </a:solidFill>
              </a:rPr>
              <a:t>&lt;student1&gt;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      	&lt;/student1&gt; </a:t>
            </a:r>
          </a:p>
          <a:p>
            <a:r>
              <a:rPr lang="en-US" dirty="0" smtClean="0">
                <a:solidFill>
                  <a:srgbClr val="FFC000"/>
                </a:solidFill>
              </a:rPr>
              <a:t>              &lt;student2&gt;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&lt;/student2&gt;</a:t>
            </a:r>
          </a:p>
          <a:p>
            <a:r>
              <a:rPr lang="en-US" dirty="0" smtClean="0">
                <a:solidFill>
                  <a:srgbClr val="FFC000"/>
                </a:solidFill>
              </a:rPr>
              <a:t>              &lt;student3&gt;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&lt;/student3&gt;</a:t>
            </a:r>
          </a:p>
          <a:p>
            <a:r>
              <a:rPr lang="en-US" dirty="0" smtClean="0">
                <a:solidFill>
                  <a:srgbClr val="FFC000"/>
                </a:solidFill>
              </a:rPr>
              <a:t>&lt;/Students&gt;"</a:t>
            </a:r>
            <a:r>
              <a:rPr lang="en-US" dirty="0" smtClean="0"/>
              <a:t>);</a:t>
            </a:r>
            <a:endParaRPr lang="en-US"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 (</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5" name="Rectangle 4"/>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6" name="Rectangle 5"/>
          <p:cNvSpPr/>
          <p:nvPr/>
        </p:nvSpPr>
        <p:spPr>
          <a:xfrm>
            <a:off x="214282" y="1357298"/>
            <a:ext cx="8643998" cy="5386090"/>
          </a:xfrm>
          <a:prstGeom prst="rect">
            <a:avLst/>
          </a:prstGeom>
        </p:spPr>
        <p:txBody>
          <a:bodyPr wrap="square">
            <a:spAutoFit/>
          </a:bodyPr>
          <a:lstStyle/>
          <a:p>
            <a:r>
              <a:rPr lang="en-US" sz="2000" dirty="0" smtClean="0">
                <a:solidFill>
                  <a:schemeClr val="accent2">
                    <a:lumMod val="75000"/>
                  </a:schemeClr>
                </a:solidFill>
              </a:rPr>
              <a:t>INSERT</a:t>
            </a:r>
            <a:r>
              <a:rPr lang="en-US" dirty="0" smtClean="0"/>
              <a:t> </a:t>
            </a:r>
            <a:r>
              <a:rPr lang="en-US" sz="2000" dirty="0" smtClean="0">
                <a:solidFill>
                  <a:schemeClr val="accent2">
                    <a:lumMod val="75000"/>
                  </a:schemeClr>
                </a:solidFill>
              </a:rPr>
              <a:t>INTO</a:t>
            </a:r>
            <a:r>
              <a:rPr lang="en-US" dirty="0" smtClean="0"/>
              <a:t> XMLTABLE </a:t>
            </a:r>
            <a:r>
              <a:rPr lang="en-US" sz="2000" dirty="0" smtClean="0">
                <a:solidFill>
                  <a:schemeClr val="accent2">
                    <a:lumMod val="75000"/>
                  </a:schemeClr>
                </a:solidFill>
              </a:rPr>
              <a:t>VALUES</a:t>
            </a:r>
            <a:r>
              <a:rPr lang="en-US" dirty="0" smtClean="0"/>
              <a:t> </a:t>
            </a:r>
            <a:r>
              <a:rPr lang="en-US" dirty="0" smtClean="0"/>
              <a:t>(</a:t>
            </a:r>
            <a:r>
              <a:rPr lang="en-US" dirty="0" smtClean="0">
                <a:solidFill>
                  <a:srgbClr val="FFC000"/>
                </a:solidFill>
              </a:rPr>
              <a:t>“</a:t>
            </a:r>
          </a:p>
          <a:p>
            <a:r>
              <a:rPr lang="en-US" dirty="0" smtClean="0">
                <a:solidFill>
                  <a:srgbClr val="FFC000"/>
                </a:solidFill>
              </a:rPr>
              <a:t>&lt;</a:t>
            </a:r>
            <a:r>
              <a:rPr lang="en-US" dirty="0" smtClean="0">
                <a:solidFill>
                  <a:srgbClr val="FFC000"/>
                </a:solidFill>
              </a:rPr>
              <a:t>Students&gt;</a:t>
            </a:r>
            <a:r>
              <a:rPr lang="en-US" dirty="0" smtClean="0"/>
              <a:t>      </a:t>
            </a:r>
          </a:p>
          <a:p>
            <a:r>
              <a:rPr lang="en-US" dirty="0" smtClean="0"/>
              <a:t>	</a:t>
            </a:r>
            <a:r>
              <a:rPr lang="en-US" dirty="0" smtClean="0">
                <a:solidFill>
                  <a:srgbClr val="FFC000"/>
                </a:solidFill>
              </a:rPr>
              <a:t>&lt;</a:t>
            </a:r>
            <a:r>
              <a:rPr lang="en-US" dirty="0" smtClean="0">
                <a:solidFill>
                  <a:srgbClr val="FFC000"/>
                </a:solidFill>
              </a:rPr>
              <a:t>student&gt;</a:t>
            </a:r>
            <a:endParaRPr lang="en-US" dirty="0" smtClean="0">
              <a:solidFill>
                <a:srgbClr val="FFC000"/>
              </a:solidFill>
            </a:endParaRP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a:t>
            </a:r>
            <a:r>
              <a:rPr lang="en-US" dirty="0" smtClean="0">
                <a:solidFill>
                  <a:srgbClr val="FFC000"/>
                </a:solidFill>
              </a:rPr>
              <a:t>&gt;</a:t>
            </a:r>
          </a:p>
          <a:p>
            <a:r>
              <a:rPr lang="en-US" dirty="0" smtClean="0">
                <a:solidFill>
                  <a:srgbClr val="FFC000"/>
                </a:solidFill>
              </a:rPr>
              <a:t>      </a:t>
            </a:r>
            <a:r>
              <a:rPr lang="en-US" dirty="0" smtClean="0">
                <a:solidFill>
                  <a:srgbClr val="FFC000"/>
                </a:solidFill>
              </a:rPr>
              <a:t>	&lt;/</a:t>
            </a:r>
            <a:r>
              <a:rPr lang="en-US" dirty="0" smtClean="0">
                <a:solidFill>
                  <a:srgbClr val="FFC000"/>
                </a:solidFill>
              </a:rPr>
              <a:t>student&gt; </a:t>
            </a:r>
            <a:endParaRPr lang="en-US" dirty="0" smtClean="0">
              <a:solidFill>
                <a:srgbClr val="FFC000"/>
              </a:solidFill>
            </a:endParaRPr>
          </a:p>
          <a:p>
            <a:r>
              <a:rPr lang="en-US" dirty="0" smtClean="0">
                <a:solidFill>
                  <a:srgbClr val="FFC000"/>
                </a:solidFill>
              </a:rPr>
              <a:t>              &lt;</a:t>
            </a:r>
            <a:r>
              <a:rPr lang="en-US" dirty="0" smtClean="0">
                <a:solidFill>
                  <a:srgbClr val="FFC000"/>
                </a:solidFill>
              </a:rPr>
              <a:t>student&gt;</a:t>
            </a:r>
            <a:endParaRPr lang="en-US" dirty="0" smtClean="0">
              <a:solidFill>
                <a:srgbClr val="FFC000"/>
              </a:solidFill>
            </a:endParaRP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a:t>
            </a:r>
            <a:r>
              <a:rPr lang="en-US" dirty="0" smtClean="0">
                <a:solidFill>
                  <a:srgbClr val="FFC000"/>
                </a:solidFill>
              </a:rPr>
              <a:t>student&gt;</a:t>
            </a:r>
            <a:endParaRPr lang="en-US" dirty="0" smtClean="0">
              <a:solidFill>
                <a:srgbClr val="FFC000"/>
              </a:solidFill>
            </a:endParaRPr>
          </a:p>
          <a:p>
            <a:r>
              <a:rPr lang="en-US" dirty="0" smtClean="0">
                <a:solidFill>
                  <a:srgbClr val="FFC000"/>
                </a:solidFill>
              </a:rPr>
              <a:t>              &lt;</a:t>
            </a:r>
            <a:r>
              <a:rPr lang="en-US" dirty="0" smtClean="0">
                <a:solidFill>
                  <a:srgbClr val="FFC000"/>
                </a:solidFill>
              </a:rPr>
              <a:t>student&gt;</a:t>
            </a:r>
            <a:endParaRPr lang="en-US" dirty="0" smtClean="0">
              <a:solidFill>
                <a:srgbClr val="FFC000"/>
              </a:solidFill>
            </a:endParaRP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a:t>
            </a:r>
            <a:r>
              <a:rPr lang="en-US" dirty="0" smtClean="0">
                <a:solidFill>
                  <a:srgbClr val="FFC000"/>
                </a:solidFill>
              </a:rPr>
              <a:t>student&gt;</a:t>
            </a:r>
            <a:endParaRPr lang="en-US" dirty="0" smtClean="0">
              <a:solidFill>
                <a:srgbClr val="FFC000"/>
              </a:solidFill>
            </a:endParaRPr>
          </a:p>
          <a:p>
            <a:r>
              <a:rPr lang="en-US" dirty="0" smtClean="0">
                <a:solidFill>
                  <a:srgbClr val="FFC000"/>
                </a:solidFill>
              </a:rPr>
              <a:t>&lt;/Students&gt;"</a:t>
            </a:r>
            <a:r>
              <a:rPr lang="en-US" dirty="0" smtClean="0"/>
              <a:t>);</a:t>
            </a:r>
            <a:endParaRPr lang="en-US"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 (</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a:t>
            </a:r>
            <a:r>
              <a:rPr lang="en-US" sz="2000" dirty="0" smtClean="0">
                <a:solidFill>
                  <a:srgbClr val="FFC000"/>
                </a:solidFill>
              </a:rPr>
              <a:t>student[$1]//</a:t>
            </a:r>
            <a:r>
              <a:rPr lang="en-US" sz="2000" dirty="0" smtClean="0">
                <a:solidFill>
                  <a:srgbClr val="FFC000"/>
                </a:solidFill>
              </a:rPr>
              <a:t>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250237353"/>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 xmlns:p14="http://schemas.microsoft.com/office/powerpoint/2010/main" val="4242655406"/>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 xmlns:p14="http://schemas.microsoft.com/office/powerpoint/2010/main" val="2508743922"/>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 xmlns:p14="http://schemas.microsoft.com/office/powerpoint/2010/main" val="3391323119"/>
      </p:ext>
    </p:extLst>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 xmlns:p14="http://schemas.microsoft.com/office/powerpoint/2010/main" val="11481303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39468490"/>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
        <p:nvSpPr>
          <p:cNvPr id="4" name="Rectangle 3"/>
          <p:cNvSpPr/>
          <p:nvPr/>
        </p:nvSpPr>
        <p:spPr>
          <a:xfrm>
            <a:off x="428596" y="4857760"/>
            <a:ext cx="4060727" cy="369332"/>
          </a:xfrm>
          <a:prstGeom prst="rect">
            <a:avLst/>
          </a:prstGeom>
        </p:spPr>
        <p:txBody>
          <a:bodyPr wrap="none">
            <a:spAutoFit/>
          </a:bodyPr>
          <a:lstStyle/>
          <a:p>
            <a:r>
              <a:rPr lang="en-US" dirty="0" smtClean="0"/>
              <a:t>\connect --</a:t>
            </a:r>
            <a:r>
              <a:rPr lang="en-US" dirty="0" err="1" smtClean="0"/>
              <a:t>mysql</a:t>
            </a:r>
            <a:r>
              <a:rPr lang="en-US" dirty="0" smtClean="0"/>
              <a:t> root@localhost:3306</a:t>
            </a:r>
            <a:endParaRPr lang="en-US" dirty="0"/>
          </a:p>
        </p:txBody>
      </p:sp>
    </p:spTree>
    <p:extLst>
      <p:ext uri="{BB962C8B-B14F-4D97-AF65-F5344CB8AC3E}">
        <p14:creationId xmlns="" xmlns:p14="http://schemas.microsoft.com/office/powerpoint/2010/main" val="2262634000"/>
      </p:ext>
    </p:extLst>
  </p:cSld>
  <p:clrMapOvr>
    <a:masterClrMapping/>
  </p:clrMapOvr>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smtClean="0"/>
              <a:t>insert into </a:t>
            </a:r>
            <a:r>
              <a:rPr lang="en-US" dirty="0" err="1" smtClean="0"/>
              <a:t>xmltest</a:t>
            </a:r>
            <a:r>
              <a:rPr lang="en-US" dirty="0" smtClean="0"/>
              <a:t> values ("&lt;Students&gt;</a:t>
            </a:r>
          </a:p>
          <a:p>
            <a:r>
              <a:rPr lang="en-US" dirty="0" smtClean="0"/>
              <a:t>      &lt;student1&gt;</a:t>
            </a:r>
          </a:p>
          <a:p>
            <a:r>
              <a:rPr lang="en-US" dirty="0" smtClean="0"/>
              <a:t>	&lt;RollNumber&gt;1&lt;/RollNumber&gt;</a:t>
            </a:r>
          </a:p>
          <a:p>
            <a:r>
              <a:rPr lang="en-US" dirty="0" smtClean="0"/>
              <a:t>        &lt;Name&gt; Saleel &lt;/Name&gt;</a:t>
            </a:r>
          </a:p>
          <a:p>
            <a:r>
              <a:rPr lang="en-US" dirty="0" smtClean="0"/>
              <a:t>      &lt;/student1&gt;</a:t>
            </a:r>
          </a:p>
          <a:p>
            <a:r>
              <a:rPr lang="en-US" dirty="0" smtClean="0"/>
              <a:t>     </a:t>
            </a:r>
          </a:p>
          <a:p>
            <a:r>
              <a:rPr lang="en-US" dirty="0" smtClean="0"/>
              <a:t>      &lt;student2&gt;</a:t>
            </a:r>
          </a:p>
          <a:p>
            <a:r>
              <a:rPr lang="en-US" dirty="0" smtClean="0"/>
              <a:t>	&lt;RollNumber&gt; 2 &lt;/RollNumber&gt;</a:t>
            </a:r>
          </a:p>
          <a:p>
            <a:r>
              <a:rPr lang="en-US" dirty="0" smtClean="0"/>
              <a:t>        &lt;Name&gt; Vrushali &lt;/Name&gt;</a:t>
            </a:r>
          </a:p>
          <a:p>
            <a:r>
              <a:rPr lang="en-US" dirty="0" smtClean="0"/>
              <a:t>      &lt;/student2&gt;</a:t>
            </a:r>
          </a:p>
          <a:p>
            <a:r>
              <a:rPr lang="en-US" dirty="0" smtClean="0"/>
              <a:t>     </a:t>
            </a:r>
          </a:p>
          <a:p>
            <a:r>
              <a:rPr lang="en-US" dirty="0" smtClean="0"/>
              <a:t>      &lt;student3&gt;</a:t>
            </a:r>
          </a:p>
          <a:p>
            <a:r>
              <a:rPr lang="en-US" dirty="0" smtClean="0"/>
              <a:t>	&lt;RollNumber&gt; 3 &lt;/RollNumber&gt;</a:t>
            </a:r>
          </a:p>
          <a:p>
            <a:r>
              <a:rPr lang="en-US" dirty="0" smtClean="0"/>
              <a:t>        &lt;Name&gt; Sharmin &lt;/Name&gt;</a:t>
            </a:r>
          </a:p>
          <a:p>
            <a:r>
              <a:rPr lang="en-US" dirty="0" smtClean="0"/>
              <a:t>      &lt;/student3&gt;</a:t>
            </a:r>
          </a:p>
          <a:p>
            <a:r>
              <a:rPr lang="en-US" dirty="0" smtClean="0"/>
              <a:t>      </a:t>
            </a:r>
          </a:p>
          <a:p>
            <a:r>
              <a:rPr lang="en-US" dirty="0" smtClean="0"/>
              <a:t>      &lt;student4&gt;</a:t>
            </a:r>
          </a:p>
          <a:p>
            <a:r>
              <a:rPr lang="en-US" dirty="0" smtClean="0"/>
              <a:t>	&lt;RollNumber&gt; 4 &lt;/RollNumber&gt;</a:t>
            </a:r>
          </a:p>
          <a:p>
            <a:r>
              <a:rPr lang="en-US" dirty="0" smtClean="0"/>
              <a:t>        &lt;Name&gt; Ruhan &lt;/Name&gt;</a:t>
            </a:r>
          </a:p>
          <a:p>
            <a:r>
              <a:rPr lang="en-US" dirty="0" smtClean="0"/>
              <a:t>      &lt;/student4&gt;</a:t>
            </a:r>
          </a:p>
          <a:p>
            <a:endParaRPr lang="en-US" dirty="0" smtClean="0"/>
          </a:p>
          <a:p>
            <a:r>
              <a:rPr lang="en-US" dirty="0" smtClean="0"/>
              <a:t>&lt;/Students&gt;");</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450270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 xmlns:p14="http://schemas.microsoft.com/office/powerpoint/2010/main"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 xmlns:p14="http://schemas.microsoft.com/office/powerpoint/2010/main"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7726411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213867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16616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 xmlns:p14="http://schemas.microsoft.com/office/powerpoint/2010/main" val="231827460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 xmlns:p14="http://schemas.microsoft.com/office/powerpoint/2010/main"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 xmlns:p14="http://schemas.microsoft.com/office/powerpoint/2010/main" val="39043295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 xmlns:p14="http://schemas.microsoft.com/office/powerpoint/2010/main" val="334768754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 xmlns:p14="http://schemas.microsoft.com/office/powerpoint/2010/main" val="148714042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 xmlns:p14="http://schemas.microsoft.com/office/powerpoint/2010/main" val="350442989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 xmlns:p14="http://schemas.microsoft.com/office/powerpoint/2010/main" val="36630945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 xmlns:p14="http://schemas.microsoft.com/office/powerpoint/2010/main" val="17760065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 xmlns:p14="http://schemas.microsoft.com/office/powerpoint/2010/main" val="38445906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238398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 xmlns:p14="http://schemas.microsoft.com/office/powerpoint/2010/main"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12086259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 xmlns:p14="http://schemas.microsoft.com/office/powerpoint/2010/main" val="32466608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 xmlns:p14="http://schemas.microsoft.com/office/powerpoint/2010/main" val="131614533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5435340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2936997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Normalization </a:t>
            </a:r>
            <a:r>
              <a:rPr lang="en-US" sz="4800" dirty="0">
                <a:solidFill>
                  <a:srgbClr val="DC525C"/>
                </a:solidFill>
                <a:latin typeface="Segoe UI Light" panose="020B0502040204020203" pitchFamily="34" charset="0"/>
                <a:cs typeface="Segoe UI Light" panose="020B0502040204020203" pitchFamily="34" charset="0"/>
              </a:rPr>
              <a:t>in </a:t>
            </a:r>
            <a:r>
              <a:rPr lang="en-US" sz="4800" dirty="0" smtClean="0">
                <a:solidFill>
                  <a:srgbClr val="DC525C"/>
                </a:solidFill>
                <a:latin typeface="Segoe UI Light" panose="020B0502040204020203" pitchFamily="34" charset="0"/>
                <a:cs typeface="Segoe UI Light" panose="020B0502040204020203" pitchFamily="34" charset="0"/>
              </a:rPr>
              <a:t>DBMS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28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 xmlns:p14="http://schemas.microsoft.com/office/powerpoint/2010/main" val="2502954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Problem</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2" y="2255520"/>
          <a:ext cx="9143998" cy="1706880"/>
        </p:xfrm>
        <a:graphic>
          <a:graphicData uri="http://schemas.openxmlformats.org/drawingml/2006/table">
            <a:tbl>
              <a:tblPr/>
              <a:tblGrid>
                <a:gridCol w="1813034"/>
                <a:gridCol w="2128344"/>
                <a:gridCol w="2128344"/>
                <a:gridCol w="3074276"/>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a:t>
                      </a:r>
                      <a:r>
                        <a:rPr lang="en-US" b="1" dirty="0" smtClean="0">
                          <a:solidFill>
                            <a:srgbClr val="222222"/>
                          </a:solidFill>
                          <a:effectLst/>
                        </a:rPr>
                        <a:t>phone number</a:t>
                      </a:r>
                      <a:endParaRPr lang="en-US" b="1" dirty="0">
                        <a:solidFill>
                          <a:srgbClr val="222222"/>
                        </a:solidFill>
                        <a:effectLst/>
                      </a:endParaRP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r>
            </a:tbl>
          </a:graphicData>
        </a:graphic>
      </p:graphicFrame>
      <p:sp>
        <p:nvSpPr>
          <p:cNvPr id="6" name="Rectangle 1"/>
          <p:cNvSpPr>
            <a:spLocks noChangeArrowheads="1"/>
          </p:cNvSpPr>
          <p:nvPr/>
        </p:nvSpPr>
        <p:spPr bwMode="auto">
          <a:xfrm>
            <a:off x="152400" y="2743994"/>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152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 xmlns:p14="http://schemas.microsoft.com/office/powerpoint/2010/main" val="28673320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Solution</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solidFill>
                  <a:srgbClr val="0070C0"/>
                </a:solidFill>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2864" y="2308969"/>
          <a:ext cx="9131136" cy="1280160"/>
        </p:xfrm>
        <a:graphic>
          <a:graphicData uri="http://schemas.openxmlformats.org/drawingml/2006/table">
            <a:tbl>
              <a:tblPr/>
              <a:tblGrid>
                <a:gridCol w="3043712"/>
                <a:gridCol w="3043712"/>
                <a:gridCol w="3043712"/>
              </a:tblGrid>
              <a:tr h="0">
                <a:tc>
                  <a:txBody>
                    <a:bodyPr/>
                    <a:lstStyle/>
                    <a:p>
                      <a:pPr algn="l" fontAlgn="ctr"/>
                      <a:r>
                        <a:rPr lang="en-US" b="1" dirty="0" smtClean="0">
                          <a:solidFill>
                            <a:srgbClr val="222222"/>
                          </a:solidFill>
                          <a:effectLst/>
                        </a:rPr>
                        <a:t>Instructor's </a:t>
                      </a:r>
                      <a:r>
                        <a:rPr lang="en-US" b="1" dirty="0">
                          <a:solidFill>
                            <a:srgbClr val="222222"/>
                          </a:solidFill>
                          <a:effectLst/>
                        </a:rPr>
                        <a:t>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2</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5938" y="4389120"/>
          <a:ext cx="9144000" cy="1706880"/>
        </p:xfrm>
        <a:graphic>
          <a:graphicData uri="http://schemas.openxmlformats.org/drawingml/2006/table">
            <a:tbl>
              <a:tblPr/>
              <a:tblGrid>
                <a:gridCol w="3048000"/>
                <a:gridCol w="3048000"/>
                <a:gridCol w="3048000"/>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a:t>
                      </a:r>
                      <a:r>
                        <a:rPr lang="en-US" dirty="0" smtClean="0">
                          <a:solidFill>
                            <a:srgbClr val="222222"/>
                          </a:solidFill>
                          <a:effectLst/>
                        </a:rPr>
                        <a:t>20</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t>
                      </a:r>
                      <a:r>
                        <a:rPr lang="en-US" dirty="0" smtClean="0">
                          <a:solidFill>
                            <a:srgbClr val="222222"/>
                          </a:solidFill>
                          <a:effectLst/>
                        </a:rPr>
                        <a:t>Auditorium</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 xmlns:p14="http://schemas.microsoft.com/office/powerpoint/2010/main" val="17491371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First </a:t>
            </a:r>
            <a:r>
              <a:rPr lang="en-US" sz="4000" b="1" i="1" dirty="0">
                <a:solidFill>
                  <a:srgbClr val="FFFF00"/>
                </a:solidFill>
                <a:latin typeface="Arial" pitchFamily="34" charset="0"/>
                <a:cs typeface="Arial" pitchFamily="34" charset="0"/>
              </a:rPr>
              <a:t>Normal Form (</a:t>
            </a:r>
            <a:r>
              <a:rPr lang="en-US" sz="4000" b="1" i="1" dirty="0" smtClean="0">
                <a:solidFill>
                  <a:srgbClr val="FFFF00"/>
                </a:solidFill>
                <a:latin typeface="Arial" pitchFamily="34" charset="0"/>
                <a:cs typeface="Arial" pitchFamily="34" charset="0"/>
              </a:rPr>
              <a:t>1NF)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solidFill>
                  <a:srgbClr val="0070C0"/>
                </a:solidFill>
                <a:latin typeface="Segoe UI Light" panose="020B0502040204020203" pitchFamily="34" charset="0"/>
                <a:cs typeface="Segoe UI Light" panose="020B0502040204020203" pitchFamily="34" charset="0"/>
              </a:rPr>
              <a:t>The </a:t>
            </a:r>
            <a:r>
              <a:rPr lang="en-US" sz="2400" dirty="0">
                <a:solidFill>
                  <a:srgbClr val="0070C0"/>
                </a:solidFill>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solidFill>
                  <a:srgbClr val="0070C0"/>
                </a:solidFill>
                <a:latin typeface="Segoe UI Light" panose="020B0502040204020203" pitchFamily="34" charset="0"/>
                <a:cs typeface="Segoe UI Light" panose="020B0502040204020203" pitchFamily="34" charset="0"/>
              </a:rPr>
              <a:t>.</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0" y="1752600"/>
          <a:ext cx="9144000" cy="1334546"/>
        </p:xfrm>
        <a:graphic>
          <a:graphicData uri="http://schemas.openxmlformats.org/drawingml/2006/table">
            <a:tbl>
              <a:tblPr/>
              <a:tblGrid>
                <a:gridCol w="4572000"/>
                <a:gridCol w="4572000"/>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481106">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4" name="Rectangle 3"/>
          <p:cNvSpPr/>
          <p:nvPr/>
        </p:nvSpPr>
        <p:spPr>
          <a:xfrm>
            <a:off x="152400" y="3276600"/>
            <a:ext cx="8839200" cy="1455783"/>
          </a:xfrm>
          <a:prstGeom prst="rect">
            <a:avLst/>
          </a:prstGeom>
        </p:spPr>
        <p:txBody>
          <a:bodyPr wrap="square">
            <a:spAutoFit/>
          </a:bodyPr>
          <a:lstStyle/>
          <a:p>
            <a:pPr algn="just"/>
            <a:r>
              <a:rPr lang="en-US" sz="2000" dirty="0" smtClean="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smtClean="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smtClean="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 xmlns:p14="http://schemas.microsoft.com/office/powerpoint/2010/main" val="1297513087"/>
              </p:ext>
            </p:extLst>
          </p:nvPr>
        </p:nvGraphicFramePr>
        <p:xfrm>
          <a:off x="0" y="4922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Prof. </a:t>
                      </a:r>
                      <a:r>
                        <a:rPr lang="en-US" dirty="0" smtClean="0">
                          <a:solidFill>
                            <a:srgbClr val="222222"/>
                          </a:solidFill>
                          <a:effectLst/>
                        </a:rPr>
                        <a:t>Atkins</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39571016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76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smtClean="0">
                <a:solidFill>
                  <a:srgbClr val="0070C0"/>
                </a:solidFill>
                <a:latin typeface="Segoe UI Light" panose="020B0502040204020203" pitchFamily="34" charset="0"/>
                <a:cs typeface="Segoe UI Light" panose="020B0502040204020203" pitchFamily="34" charset="0"/>
              </a:rPr>
              <a:t>.</a:t>
            </a:r>
            <a:endParaRPr lang="en-US" sz="2400" dirty="0">
              <a:solidFill>
                <a:srgbClr val="0070C0"/>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2590800"/>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r>
              <a:rPr lang="en-US" sz="2000" dirty="0" smtClean="0">
                <a:solidFill>
                  <a:srgbClr val="333333"/>
                </a:solidFill>
                <a:latin typeface="Open sans"/>
              </a:rPr>
              <a:t>.</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 xmlns:p14="http://schemas.microsoft.com/office/powerpoint/2010/main" val="1031253679"/>
              </p:ext>
            </p:extLst>
          </p:nvPr>
        </p:nvGraphicFramePr>
        <p:xfrm>
          <a:off x="43539" y="4191000"/>
          <a:ext cx="9100460" cy="2133600"/>
        </p:xfrm>
        <a:graphic>
          <a:graphicData uri="http://schemas.openxmlformats.org/drawingml/2006/table">
            <a:tbl>
              <a:tblPr/>
              <a:tblGrid>
                <a:gridCol w="4550230"/>
                <a:gridCol w="455023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Rajat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3983721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latin typeface="Segoe UI Light" panose="020B0502040204020203" pitchFamily="34" charset="0"/>
                <a:cs typeface="Segoe UI Light" panose="020B0502040204020203" pitchFamily="34" charset="0"/>
              </a:rPr>
              <a:t>The </a:t>
            </a:r>
            <a:r>
              <a:rPr lang="en-US" sz="2400" dirty="0">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latin typeface="Segoe UI Light" panose="020B0502040204020203" pitchFamily="34" charset="0"/>
                <a:cs typeface="Segoe UI Light" panose="020B0502040204020203" pitchFamily="34" charset="0"/>
              </a:rPr>
              <a:t>.</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1717612665"/>
              </p:ext>
            </p:extLst>
          </p:nvPr>
        </p:nvGraphicFramePr>
        <p:xfrm>
          <a:off x="0" y="2255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1" name="Rectangle 10"/>
          <p:cNvSpPr/>
          <p:nvPr/>
        </p:nvSpPr>
        <p:spPr>
          <a:xfrm>
            <a:off x="0" y="1752600"/>
            <a:ext cx="2039854" cy="369332"/>
          </a:xfrm>
          <a:prstGeom prst="rect">
            <a:avLst/>
          </a:prstGeom>
        </p:spPr>
        <p:txBody>
          <a:bodyPr wrap="none">
            <a:spAutoFit/>
          </a:bodyPr>
          <a:lstStyle/>
          <a:p>
            <a:r>
              <a:rPr lang="en-US" b="1" dirty="0">
                <a:solidFill>
                  <a:srgbClr val="006C86"/>
                </a:solidFill>
                <a:latin typeface="Open sans"/>
              </a:rPr>
              <a:t>Table 1 </a:t>
            </a:r>
            <a:r>
              <a:rPr lang="en-US" b="1" dirty="0" smtClean="0">
                <a:solidFill>
                  <a:srgbClr val="006C86"/>
                </a:solidFill>
                <a:latin typeface="Open sans"/>
              </a:rPr>
              <a:t>(Student)</a:t>
            </a:r>
            <a:endParaRPr lang="en-US" dirty="0">
              <a:solidFill>
                <a:srgbClr val="006C86"/>
              </a:solidFill>
            </a:endParaRPr>
          </a:p>
        </p:txBody>
      </p:sp>
      <p:sp>
        <p:nvSpPr>
          <p:cNvPr id="12" name="Rectangle 11"/>
          <p:cNvSpPr/>
          <p:nvPr/>
        </p:nvSpPr>
        <p:spPr>
          <a:xfrm>
            <a:off x="0" y="4126468"/>
            <a:ext cx="2103974" cy="369332"/>
          </a:xfrm>
          <a:prstGeom prst="rect">
            <a:avLst/>
          </a:prstGeom>
        </p:spPr>
        <p:txBody>
          <a:bodyPr wrap="none">
            <a:spAutoFit/>
          </a:bodyPr>
          <a:lstStyle/>
          <a:p>
            <a:r>
              <a:rPr lang="en-US" b="1" dirty="0">
                <a:solidFill>
                  <a:srgbClr val="006C86"/>
                </a:solidFill>
                <a:latin typeface="Open sans"/>
              </a:rPr>
              <a:t>Table 2 (</a:t>
            </a:r>
            <a:r>
              <a:rPr lang="en-US" b="1" dirty="0" smtClean="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21769" y="4572000"/>
          <a:ext cx="9122230" cy="2133600"/>
        </p:xfrm>
        <a:graphic>
          <a:graphicData uri="http://schemas.openxmlformats.org/drawingml/2006/table">
            <a:tbl>
              <a:tblPr/>
              <a:tblGrid>
                <a:gridCol w="4561115"/>
                <a:gridCol w="4561115"/>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 xmlns:p14="http://schemas.microsoft.com/office/powerpoint/2010/main" val="42091795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9" name="Rectangle 8"/>
          <p:cNvSpPr/>
          <p:nvPr/>
        </p:nvSpPr>
        <p:spPr>
          <a:xfrm>
            <a:off x="295225" y="928670"/>
            <a:ext cx="8634494" cy="2308324"/>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108957532"/>
              </p:ext>
            </p:extLst>
          </p:nvPr>
        </p:nvGraphicFramePr>
        <p:xfrm>
          <a:off x="142844" y="3571876"/>
          <a:ext cx="8932235" cy="1706880"/>
        </p:xfrm>
        <a:graphic>
          <a:graphicData uri="http://schemas.openxmlformats.org/drawingml/2006/table">
            <a:tbl>
              <a:tblPr/>
              <a:tblGrid>
                <a:gridCol w="1786447">
                  <a:extLst>
                    <a:ext uri="{9D8B030D-6E8A-4147-A177-3AD203B41FA5}">
                      <a16:colId xmlns:a16="http://schemas.microsoft.com/office/drawing/2014/main" xmlns="" val="20000"/>
                    </a:ext>
                  </a:extLst>
                </a:gridCol>
                <a:gridCol w="2084188">
                  <a:extLst>
                    <a:ext uri="{9D8B030D-6E8A-4147-A177-3AD203B41FA5}">
                      <a16:colId xmlns:a16="http://schemas.microsoft.com/office/drawing/2014/main" xmlns="" val="20001"/>
                    </a:ext>
                  </a:extLst>
                </a:gridCol>
                <a:gridCol w="2084188">
                  <a:extLst>
                    <a:ext uri="{9D8B030D-6E8A-4147-A177-3AD203B41FA5}">
                      <a16:colId xmlns:a16="http://schemas.microsoft.com/office/drawing/2014/main" xmlns="" val="20002"/>
                    </a:ext>
                  </a:extLst>
                </a:gridCol>
                <a:gridCol w="2977412">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42686" y="785794"/>
            <a:ext cx="8787032"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11" name="Rectangle 10"/>
          <p:cNvSpPr/>
          <p:nvPr/>
        </p:nvSpPr>
        <p:spPr>
          <a:xfrm>
            <a:off x="218876" y="2671700"/>
            <a:ext cx="8638280"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77381" y="3150880"/>
          <a:ext cx="8925159" cy="1706880"/>
        </p:xfrm>
        <a:graphic>
          <a:graphicData uri="http://schemas.openxmlformats.org/drawingml/2006/table">
            <a:tbl>
              <a:tblPr/>
              <a:tblGrid>
                <a:gridCol w="2975053">
                  <a:extLst>
                    <a:ext uri="{9D8B030D-6E8A-4147-A177-3AD203B41FA5}">
                      <a16:colId xmlns:a16="http://schemas.microsoft.com/office/drawing/2014/main" xmlns="" val="20000"/>
                    </a:ext>
                  </a:extLst>
                </a:gridCol>
                <a:gridCol w="2975053">
                  <a:extLst>
                    <a:ext uri="{9D8B030D-6E8A-4147-A177-3AD203B41FA5}">
                      <a16:colId xmlns:a16="http://schemas.microsoft.com/office/drawing/2014/main" xmlns="" val="20001"/>
                    </a:ext>
                  </a:extLst>
                </a:gridCol>
                <a:gridCol w="2975053">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229762" y="4957716"/>
            <a:ext cx="8627654"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150373" y="5429264"/>
          <a:ext cx="8850783" cy="1280160"/>
        </p:xfrm>
        <a:graphic>
          <a:graphicData uri="http://schemas.openxmlformats.org/drawingml/2006/table">
            <a:tbl>
              <a:tblPr/>
              <a:tblGrid>
                <a:gridCol w="2950261">
                  <a:extLst>
                    <a:ext uri="{9D8B030D-6E8A-4147-A177-3AD203B41FA5}">
                      <a16:colId xmlns:a16="http://schemas.microsoft.com/office/drawing/2014/main" xmlns="" val="20000"/>
                    </a:ext>
                  </a:extLst>
                </a:gridCol>
                <a:gridCol w="2950261">
                  <a:extLst>
                    <a:ext uri="{9D8B030D-6E8A-4147-A177-3AD203B41FA5}">
                      <a16:colId xmlns:a16="http://schemas.microsoft.com/office/drawing/2014/main" xmlns="" val="20001"/>
                    </a:ext>
                  </a:extLst>
                </a:gridCol>
                <a:gridCol w="2950261">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 xmlns:p14="http://schemas.microsoft.com/office/powerpoint/2010/main" val="32341262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50351" y="3056906"/>
            <a:ext cx="7443298" cy="2810494"/>
          </a:xfrm>
          <a:prstGeom prst="rect">
            <a:avLst/>
          </a:prstGeom>
        </p:spPr>
      </p:pic>
    </p:spTree>
    <p:extLst>
      <p:ext uri="{BB962C8B-B14F-4D97-AF65-F5344CB8AC3E}">
        <p14:creationId xmlns="" xmlns:p14="http://schemas.microsoft.com/office/powerpoint/2010/main" val="30924858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 xmlns:p14="http://schemas.microsoft.com/office/powerpoint/2010/main" val="562030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7678587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a:t>
            </a:r>
            <a:r>
              <a:rPr lang="en-IN" sz="2100" dirty="0" err="1">
                <a:solidFill>
                  <a:srgbClr val="006C86"/>
                </a:solidFill>
                <a:latin typeface="Consolas" panose="020B0609020204030204" pitchFamily="49" charset="0"/>
                <a:cs typeface="Arial" panose="020B0604020202020204" pitchFamily="34" charset="0"/>
              </a:rPr>
              <a:t>mysql</a:t>
            </a:r>
            <a:r>
              <a:rPr lang="en-IN" sz="2100" dirty="0">
                <a:solidFill>
                  <a:srgbClr val="006C86"/>
                </a:solidFill>
                <a:latin typeface="Consolas" panose="020B0609020204030204" pitchFamily="49" charset="0"/>
                <a:cs typeface="Arial" panose="020B0604020202020204" pitchFamily="34" charset="0"/>
              </a:rPr>
              <a:t>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a:t>
            </a:r>
            <a:r>
              <a:rPr lang="en-IN" sz="2100" dirty="0" err="1" smtClean="0">
                <a:solidFill>
                  <a:srgbClr val="006C86"/>
                </a:solidFill>
                <a:latin typeface="Consolas" panose="020B0609020204030204" pitchFamily="49" charset="0"/>
                <a:cs typeface="Arial" panose="020B0604020202020204" pitchFamily="34" charset="0"/>
              </a:rPr>
              <a:t>mysql</a:t>
            </a:r>
            <a:r>
              <a:rPr lang="en-IN" sz="2100" dirty="0" smtClean="0">
                <a:solidFill>
                  <a:srgbClr val="006C86"/>
                </a:solidFill>
                <a:latin typeface="Consolas" panose="020B0609020204030204" pitchFamily="49" charset="0"/>
                <a:cs typeface="Arial" panose="020B0604020202020204" pitchFamily="34" charset="0"/>
              </a:rPr>
              <a:t>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a:t>
            </a:r>
            <a:r>
              <a:rPr lang="en-IN" sz="2100" dirty="0" err="1" smtClean="0">
                <a:solidFill>
                  <a:srgbClr val="006C86"/>
                </a:solidFill>
                <a:latin typeface="Consolas" panose="020B0609020204030204" pitchFamily="49" charset="0"/>
                <a:cs typeface="Arial" panose="020B0604020202020204" pitchFamily="34" charset="0"/>
              </a:rPr>
              <a:t>mysql</a:t>
            </a:r>
            <a:r>
              <a:rPr lang="en-IN" sz="2100" dirty="0" smtClean="0">
                <a:solidFill>
                  <a:srgbClr val="006C86"/>
                </a:solidFill>
                <a:latin typeface="Consolas" panose="020B0609020204030204" pitchFamily="49" charset="0"/>
                <a:cs typeface="Arial" panose="020B0604020202020204" pitchFamily="34" charset="0"/>
              </a:rPr>
              <a:t>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 xmlns:p14="http://schemas.microsoft.com/office/powerpoint/2010/main" val="27335079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 xmlns:p14="http://schemas.microsoft.com/office/powerpoint/2010/main" val="197419777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 xmlns:p14="http://schemas.microsoft.com/office/powerpoint/2010/main" val="26895405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22420</TotalTime>
  <Words>33057</Words>
  <Application>Microsoft Office PowerPoint</Application>
  <PresentationFormat>On-screen Show (4:3)</PresentationFormat>
  <Paragraphs>4655</Paragraphs>
  <Slides>501</Slides>
  <Notes>9</Notes>
  <HiddenSlides>84</HiddenSlides>
  <MMClips>0</MMClips>
  <ScaleCrop>false</ScaleCrop>
  <HeadingPairs>
    <vt:vector size="4" baseType="variant">
      <vt:variant>
        <vt:lpstr>Theme</vt:lpstr>
      </vt:variant>
      <vt:variant>
        <vt:i4>1</vt:i4>
      </vt:variant>
      <vt:variant>
        <vt:lpstr>Slide Titles</vt:lpstr>
      </vt:variant>
      <vt:variant>
        <vt:i4>501</vt:i4>
      </vt:variant>
    </vt:vector>
  </HeadingPairs>
  <TitlesOfParts>
    <vt:vector size="502"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ENGINES</vt:lpstr>
      <vt:lpstr>ENGINES</vt:lpstr>
      <vt:lpstr>SHOW ENGINES Syntax</vt:lpstr>
      <vt:lpstr>ENGINES</vt:lpstr>
      <vt:lpstr>Slide 103</vt:lpstr>
      <vt:lpstr>SHOW DATABASES Syntax</vt:lpstr>
      <vt:lpstr>Slide 105</vt:lpstr>
      <vt:lpstr>USE DATABASES Syntax</vt:lpstr>
      <vt:lpstr>Slide 107</vt:lpstr>
      <vt:lpstr>Slide 108</vt:lpstr>
      <vt:lpstr>Slide 109</vt:lpstr>
      <vt:lpstr>Slide 110</vt:lpstr>
      <vt:lpstr>Slide 111</vt:lpstr>
      <vt:lpstr>Information Functions</vt:lpstr>
      <vt:lpstr>Slide 113</vt:lpstr>
      <vt:lpstr>Slide 114</vt:lpstr>
      <vt:lpstr>Slide 115</vt:lpstr>
      <vt:lpstr>Information Functions</vt:lpstr>
      <vt:lpstr>Slide 117</vt:lpstr>
      <vt:lpstr>Slide 118</vt:lpstr>
      <vt:lpstr>Slide 119</vt:lpstr>
      <vt:lpstr>EMP &amp; DEPT Table structure</vt:lpstr>
      <vt:lpstr>SHOW COLUMNS Syntax</vt:lpstr>
      <vt:lpstr>Slide 122</vt:lpstr>
      <vt:lpstr>SHOW TABLES Syntax</vt:lpstr>
      <vt:lpstr>Slide 124</vt:lpstr>
      <vt:lpstr>SHOW TABLES STATUS Syntax</vt:lpstr>
      <vt:lpstr>Slide 126</vt:lpstr>
      <vt:lpstr>SHOW VARIABLES Syntax</vt:lpstr>
      <vt:lpstr>Slide 128</vt:lpstr>
      <vt:lpstr>Slide 129</vt:lpstr>
      <vt:lpstr>Slide 130</vt:lpstr>
      <vt:lpstr>Slide 131</vt:lpstr>
      <vt:lpstr>Slide 132</vt:lpstr>
      <vt:lpstr>SELECT CLAUSE</vt:lpstr>
      <vt:lpstr>Capabilities of    SELECT Statement</vt:lpstr>
      <vt:lpstr>Capabilities of    SELECT Statement</vt:lpstr>
      <vt:lpstr>Capabilities of    SELECT Statement</vt:lpstr>
      <vt:lpstr>Capabilities of    SELECT Statement</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There are 3 places where aggregate functions can appear in a query</vt:lpstr>
      <vt:lpstr>Slide 217</vt:lpstr>
      <vt:lpstr>Slide 218</vt:lpstr>
      <vt:lpstr>Slide 219</vt:lpstr>
      <vt:lpstr>Slide 220</vt:lpstr>
      <vt:lpstr>Slide 221</vt:lpstr>
      <vt:lpstr>There are 3 places where aggregate functions can appear in a query</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SHOW CREATE VIEW Syntax</vt:lpstr>
      <vt:lpstr>Slide 410</vt:lpstr>
      <vt:lpstr>Slide 411</vt:lpstr>
      <vt:lpstr>Slide 412</vt:lpstr>
      <vt:lpstr>Slide 413</vt:lpstr>
      <vt:lpstr>SHOW INDEX Syntax</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4404</cp:revision>
  <dcterms:created xsi:type="dcterms:W3CDTF">2015-10-09T06:09:34Z</dcterms:created>
  <dcterms:modified xsi:type="dcterms:W3CDTF">2019-08-12T05:59:00Z</dcterms:modified>
</cp:coreProperties>
</file>